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7" r:id="rId2"/>
    <p:sldId id="431" r:id="rId3"/>
    <p:sldId id="301" r:id="rId4"/>
    <p:sldId id="430" r:id="rId5"/>
    <p:sldId id="358" r:id="rId6"/>
    <p:sldId id="412" r:id="rId7"/>
    <p:sldId id="427" r:id="rId8"/>
    <p:sldId id="400" r:id="rId9"/>
    <p:sldId id="425" r:id="rId10"/>
    <p:sldId id="404" r:id="rId11"/>
    <p:sldId id="405" r:id="rId12"/>
    <p:sldId id="387" r:id="rId13"/>
    <p:sldId id="388" r:id="rId14"/>
    <p:sldId id="379" r:id="rId15"/>
    <p:sldId id="321" r:id="rId16"/>
    <p:sldId id="390" r:id="rId17"/>
    <p:sldId id="433" r:id="rId18"/>
    <p:sldId id="330" r:id="rId19"/>
    <p:sldId id="432" r:id="rId20"/>
    <p:sldId id="386" r:id="rId21"/>
  </p:sldIdLst>
  <p:sldSz cx="12192000" cy="6858000"/>
  <p:notesSz cx="6858000" cy="9144000"/>
  <p:defaultTextStyle>
    <a:defPPr>
      <a:defRPr lang="en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4C7"/>
    <a:srgbClr val="D11C2D"/>
    <a:srgbClr val="4B93C4"/>
    <a:srgbClr val="A985CA"/>
    <a:srgbClr val="DB4545"/>
    <a:srgbClr val="32FFFF"/>
    <a:srgbClr val="FF912F"/>
    <a:srgbClr val="084F69"/>
    <a:srgbClr val="451E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648"/>
    <p:restoredTop sz="85602"/>
  </p:normalViewPr>
  <p:slideViewPr>
    <p:cSldViewPr snapToGrid="0">
      <p:cViewPr>
        <p:scale>
          <a:sx n="120" d="100"/>
          <a:sy n="120" d="100"/>
        </p:scale>
        <p:origin x="264" y="592"/>
      </p:cViewPr>
      <p:guideLst>
        <p:guide pos="3840"/>
        <p:guide orient="horz" pos="2160"/>
      </p:guideLst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3EDD00-90C4-CB4D-9022-6A3C0E441B15}" type="datetimeFigureOut">
              <a:rPr lang="en-US" smtClean="0"/>
              <a:t>6/11/26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4C85E1-E923-9947-A423-6E686A809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648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4C85E1-E923-9947-A423-6E686A8092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3446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C0D1B0-A651-F44C-EE4B-BF58596FA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CCC0C7-58DA-282C-3918-EB02AA4ED9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2CCB7F-067B-5CB4-613F-AB9B2E44CB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Crps</a:t>
            </a:r>
            <a:r>
              <a:rPr lang="en-US" dirty="0"/>
              <a:t>: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001BCB-BC88-DA2C-7F76-9EFD0D55F9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F117CE-C8D0-0146-A99A-C07961699F1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0371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C381A-E491-6D7B-7753-2AFD87A66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AC1AAB-90C0-4793-3B98-E0BCA8B9F5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E25CBF-6959-39E7-5E76-1EAE974D95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697145-19DA-6DDB-F1C1-3C5F069911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F117CE-C8D0-0146-A99A-C07961699F1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6726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4C85E1-E923-9947-A423-6E686A80925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3739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4C0C8-C786-72FE-7FA8-C5DD3A93C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F8D45D-A114-E53E-339D-7BB7D1EB2E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45EE3A-AACA-8565-2093-A961DBA0E3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F2BBBC-1BDF-E9CE-AFE3-E3DE2DDE11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4C85E1-E923-9947-A423-6E686A80925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8122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6B39C-6C65-36B2-E64F-AEE68101B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77475F-10FF-D286-F8D3-9DD92946DD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D53E4D-619D-5556-8921-948622D3CA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91452F-A290-3994-5886-2CBAE0418B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F117CE-C8D0-0146-A99A-C07961699F1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4180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62FD6-B7D9-AE00-5213-49A794F6E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670573-39EC-0ADB-04FA-959F39B9AF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90DE30-6FD2-1846-8D4F-4D20060447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58C76E-75FB-228B-4AB9-B26B11A24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F117CE-C8D0-0146-A99A-C07961699F1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432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580A1-5629-6CF2-1ABD-09D253F81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7B8808-9D4E-B5ED-2728-9B583142EF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F7AE9D-1677-E019-1525-4DB9F15CC4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F7BBA-8AF4-84D4-EB04-E88D5ED4D6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F117CE-C8D0-0146-A99A-C07961699F1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955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4C85E1-E923-9947-A423-6E686A8092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3863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0B029-CB62-FA2D-B7C7-61BE8B82F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BBE64F-C4C3-C815-36CF-7298EC8574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583C50-A177-01A1-3357-23ED10B5F8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8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0D903F-D946-0E16-B785-CFAE7DD11E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4C85E1-E923-9947-A423-6E686A80925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7313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51906-00A8-A6E5-9940-46EFD154E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878A2C-09A8-8811-95DF-3363B3A4C1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630744-8186-5BA8-1455-B30EEC4EA4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5CDA87-F8C5-78AF-AC36-ED11254729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F117CE-C8D0-0146-A99A-C07961699F1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7969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6828F-17F3-2066-AD30-E0B761B3C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13FA44-E5D6-092A-7C2F-F3146CD192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A3EC73-F6FA-CF42-2A80-26F1F2965C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B802A8-4752-9582-0C4D-B54B026169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F117CE-C8D0-0146-A99A-C07961699F1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3029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E69F4-1435-5A05-1E8C-A686ED1DE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F45B69-D0D3-FDB4-BE12-55E2904F11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693E5B-F96A-CECE-20EB-9645874DA4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15096C-4FBD-7182-76BB-048F6D8AC8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F117CE-C8D0-0146-A99A-C07961699F1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690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4C85E1-E923-9947-A423-6E686A80925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1712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4C85E1-E923-9947-A423-6E686A80925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678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C7CAE-F6B8-960D-41D8-0A9FA2921D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1A3A08-09B3-3DFC-5F9D-5F630245B2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A901F3-6261-262B-71BF-EEC2C66CD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5179-9334-F44D-AC6C-E4E973447A2A}" type="datetimeFigureOut">
              <a:rPr lang="en-US" smtClean="0"/>
              <a:t>6/11/26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5C5116-C472-5281-95BB-26C9FEDA7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0E701D-A236-F6D0-39AE-6454ED30C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6F60D-973A-EB49-A3EE-3B05EF27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959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44F65-8650-21AA-8F8B-7E8F780F1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FCAC6B-FE1F-4DCC-A95A-9CFD6FB557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51DA2-2D55-D8B7-686F-F4CE6A732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5179-9334-F44D-AC6C-E4E973447A2A}" type="datetimeFigureOut">
              <a:rPr lang="en-US" smtClean="0"/>
              <a:t>6/11/26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C6306A-719E-8AB3-1AD5-0A404F8D9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B239B-2A38-194B-DE92-569CDA67B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6F60D-973A-EB49-A3EE-3B05EF27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619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F8076E-9E8B-A9FA-E3B7-A4B73A8A43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E46860-D87C-CAD0-55A6-6D7423F536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24B70B-D104-55AE-F9B1-F0F70DA2E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5179-9334-F44D-AC6C-E4E973447A2A}" type="datetimeFigureOut">
              <a:rPr lang="en-US" smtClean="0"/>
              <a:t>6/11/26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88ADF4-2427-9AD9-9678-27BC85CDE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6B5C3-C3B3-0A86-BC73-408533B8B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6F60D-973A-EB49-A3EE-3B05EF27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579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CA689-AC71-2D55-B82C-0DDE973C5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E472A-0929-4B1E-CB34-54B33B55E9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11E7A-D49A-D511-3871-0DED593B0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5179-9334-F44D-AC6C-E4E973447A2A}" type="datetimeFigureOut">
              <a:rPr lang="en-US" smtClean="0"/>
              <a:t>6/11/26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61731-84C9-B461-0A2D-330179FF4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8C6313-BB9D-B8E1-D349-C0BA3BB2E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6F60D-973A-EB49-A3EE-3B05EF27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23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8A531-5EF5-8003-3BFB-41E02D3BE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2DF143-13FF-8482-E9CD-219FA490B3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911CA8-F378-01DE-BFFA-D1002A8FD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5179-9334-F44D-AC6C-E4E973447A2A}" type="datetimeFigureOut">
              <a:rPr lang="en-US" smtClean="0"/>
              <a:t>6/11/26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A4CA3D-45C5-662C-DBBE-6C14FCD93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1D52BC-A2E4-7854-BDD9-3B021ECF3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6F60D-973A-EB49-A3EE-3B05EF27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670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56F50-2972-4962-3365-B40ED1B74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6292C-DB2A-2BE0-5D68-5E307D5340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FB4E99-77E7-C64E-43CB-7BDA2EAB41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FB3FE1-5966-32F2-957C-FA5264533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5179-9334-F44D-AC6C-E4E973447A2A}" type="datetimeFigureOut">
              <a:rPr lang="en-US" smtClean="0"/>
              <a:t>6/11/26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73B673-2AE0-CFCA-677D-B2A227711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7F6EAB-AC59-7046-3624-8B54C330C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6F60D-973A-EB49-A3EE-3B05EF27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936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8D29A-2BB8-DEC9-0188-BEAE43D76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AB833D-2731-DB77-11B4-96A91478A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07B36E-3A3C-65B9-C1A9-5727FC497A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D5A662-ABB8-693B-F67D-317BD119DE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731761-60E8-DDA9-D402-ABDEDD85B6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3804BB-3BA0-4EE5-1F08-3A9D76E87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5179-9334-F44D-AC6C-E4E973447A2A}" type="datetimeFigureOut">
              <a:rPr lang="en-US" smtClean="0"/>
              <a:t>6/11/26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8D9D4B-0C70-1845-6C1B-815F5BD3C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D56196-F3CA-F2E1-0155-3BBB6362F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6F60D-973A-EB49-A3EE-3B05EF27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288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59C2A-456C-9B4B-0B39-892E3ACD0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396B72-4C5D-2E36-4B36-6203AB723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5179-9334-F44D-AC6C-E4E973447A2A}" type="datetimeFigureOut">
              <a:rPr lang="en-US" smtClean="0"/>
              <a:t>6/11/26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89EA6E-C2CC-5E7D-614A-8E4AD1CE6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7439F9-22CD-2FB3-FDFB-E4B559EB3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6F60D-973A-EB49-A3EE-3B05EF27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374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72B25A-20D4-DFB6-6E15-D3C9D9207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5179-9334-F44D-AC6C-E4E973447A2A}" type="datetimeFigureOut">
              <a:rPr lang="en-US" smtClean="0"/>
              <a:t>6/11/26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537072-EB34-88D8-B3F7-40026509C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DA850C-2E9D-A084-3B0F-1D59B46CB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6F60D-973A-EB49-A3EE-3B05EF27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087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B70D7-6562-EBFD-7840-00D5E1D19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3B45AF-D8BA-4691-7546-AF0B38D1E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6C808A-D6D5-E183-F1A8-A2F9DE9085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A3F527-7D33-6598-3714-11839D3AD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5179-9334-F44D-AC6C-E4E973447A2A}" type="datetimeFigureOut">
              <a:rPr lang="en-US" smtClean="0"/>
              <a:t>6/11/26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291DC-FED5-9F4C-0944-3B536B6DB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A8BCE3-D9E9-10D8-2230-B9DF35BF8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6F60D-973A-EB49-A3EE-3B05EF27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151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7063E-E3C8-EECF-4B38-927AFBDF5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8D6D4C-FB34-0E54-BDC5-75364EE64A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F5116F-BE87-8411-94CE-2E19980CB4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D60C45-F045-2313-71E9-88CA296BF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5179-9334-F44D-AC6C-E4E973447A2A}" type="datetimeFigureOut">
              <a:rPr lang="en-US" smtClean="0"/>
              <a:t>6/11/26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BEE43F-C210-357E-217F-60782C8E2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F1F971-FA9C-F0D7-BA33-27CA9180F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6F60D-973A-EB49-A3EE-3B05EF27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160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4D9707-DCFE-0E14-9AA1-F7449FB33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6A68E2-1225-D76A-5852-2E1C535B0D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FFE17-E1E3-9BFF-9E66-6A3D97DFD0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4C5179-9334-F44D-AC6C-E4E973447A2A}" type="datetimeFigureOut">
              <a:rPr lang="en-US" smtClean="0"/>
              <a:t>6/11/26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588DD8-506D-4C8B-938D-F11BDD8A63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FEF81A-47B8-5B9D-A90E-79074D0DFC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16F60D-973A-EB49-A3EE-3B05EF279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801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26" Type="http://schemas.openxmlformats.org/officeDocument/2006/relationships/image" Target="../media/image44.png"/><Relationship Id="rId3" Type="http://schemas.openxmlformats.org/officeDocument/2006/relationships/image" Target="../media/image21.png"/><Relationship Id="rId21" Type="http://schemas.openxmlformats.org/officeDocument/2006/relationships/image" Target="../media/image39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5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24" Type="http://schemas.openxmlformats.org/officeDocument/2006/relationships/image" Target="../media/image42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23" Type="http://schemas.openxmlformats.org/officeDocument/2006/relationships/image" Target="../media/image41.png"/><Relationship Id="rId28" Type="http://schemas.openxmlformats.org/officeDocument/2006/relationships/image" Target="../media/image46.pn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Relationship Id="rId22" Type="http://schemas.openxmlformats.org/officeDocument/2006/relationships/image" Target="../media/image40.png"/><Relationship Id="rId27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D6AD5-0A63-ADBD-0310-EA3108CB8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23717" y="4689818"/>
            <a:ext cx="8445500" cy="1439009"/>
          </a:xfrm>
        </p:spPr>
        <p:txBody>
          <a:bodyPr>
            <a:normAutofit/>
          </a:bodyPr>
          <a:lstStyle/>
          <a:p>
            <a:r>
              <a:rPr lang="en-US" sz="4600" dirty="0"/>
              <a:t>Creating Good Ensembles for </a:t>
            </a:r>
            <a:br>
              <a:rPr lang="en-US" sz="4600" dirty="0"/>
            </a:br>
            <a:r>
              <a:rPr lang="en-US" sz="4600" dirty="0"/>
              <a:t>High-Resolution Data Assimilation </a:t>
            </a:r>
          </a:p>
        </p:txBody>
      </p:sp>
      <p:pic>
        <p:nvPicPr>
          <p:cNvPr id="5" name="Picture 4" descr="A group of wind turbines in the ocean&#10;&#10;AI-generated content may be incorrect.">
            <a:extLst>
              <a:ext uri="{FF2B5EF4-FFF2-40B4-BE49-F238E27FC236}">
                <a16:creationId xmlns:a16="http://schemas.microsoft.com/office/drawing/2014/main" id="{C1B13539-1007-D268-EB6A-6B071793A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33818"/>
            <a:ext cx="12192000" cy="3556000"/>
          </a:xfrm>
          <a:prstGeom prst="rect">
            <a:avLst/>
          </a:prstGeom>
        </p:spPr>
      </p:pic>
      <p:pic>
        <p:nvPicPr>
          <p:cNvPr id="8" name="Picture 7" descr="A black and blue logo&#10;&#10;AI-generated content may be incorrect.">
            <a:extLst>
              <a:ext uri="{FF2B5EF4-FFF2-40B4-BE49-F238E27FC236}">
                <a16:creationId xmlns:a16="http://schemas.microsoft.com/office/drawing/2014/main" id="{69930B61-EE57-FF65-8AB4-0085D7148C0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82" t="7929" r="10940" b="26481"/>
          <a:stretch/>
        </p:blipFill>
        <p:spPr>
          <a:xfrm>
            <a:off x="896623" y="53313"/>
            <a:ext cx="1872820" cy="896930"/>
          </a:xfrm>
          <a:prstGeom prst="rect">
            <a:avLst/>
          </a:prstGeom>
        </p:spPr>
      </p:pic>
      <p:pic>
        <p:nvPicPr>
          <p:cNvPr id="9" name="Picture 8" descr="A close-up of a logo&#10;&#10;AI-generated content may be incorrect.">
            <a:extLst>
              <a:ext uri="{FF2B5EF4-FFF2-40B4-BE49-F238E27FC236}">
                <a16:creationId xmlns:a16="http://schemas.microsoft.com/office/drawing/2014/main" id="{61A2A32C-1248-E560-520C-C971E7180C4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7316" r="5357" b="14233"/>
          <a:stretch>
            <a:fillRect/>
          </a:stretch>
        </p:blipFill>
        <p:spPr>
          <a:xfrm>
            <a:off x="8426574" y="277642"/>
            <a:ext cx="2868803" cy="618467"/>
          </a:xfrm>
          <a:prstGeom prst="rect">
            <a:avLst/>
          </a:prstGeom>
        </p:spPr>
      </p:pic>
      <p:pic>
        <p:nvPicPr>
          <p:cNvPr id="10" name="Picture 9" descr="A blue and white logo&#10;&#10;AI-generated content may be incorrect.">
            <a:extLst>
              <a:ext uri="{FF2B5EF4-FFF2-40B4-BE49-F238E27FC236}">
                <a16:creationId xmlns:a16="http://schemas.microsoft.com/office/drawing/2014/main" id="{6917850C-2CC1-910A-2B40-2B4B3FC1AC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6312" y="-1146095"/>
            <a:ext cx="577194" cy="926617"/>
          </a:xfrm>
          <a:prstGeom prst="rect">
            <a:avLst/>
          </a:prstGeom>
        </p:spPr>
      </p:pic>
      <p:pic>
        <p:nvPicPr>
          <p:cNvPr id="11" name="Picture 10" descr="A green and yellow logo&#10;&#10;AI-generated content may be incorrect.">
            <a:extLst>
              <a:ext uri="{FF2B5EF4-FFF2-40B4-BE49-F238E27FC236}">
                <a16:creationId xmlns:a16="http://schemas.microsoft.com/office/drawing/2014/main" id="{E7388010-9FC5-95AB-6BEF-CF4F0B96CD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74591" y="-1146095"/>
            <a:ext cx="1341099" cy="92661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404315B-0191-F6F4-AAF6-C42155C0AF1B}"/>
              </a:ext>
            </a:extLst>
          </p:cNvPr>
          <p:cNvSpPr txBox="1"/>
          <p:nvPr/>
        </p:nvSpPr>
        <p:spPr>
          <a:xfrm>
            <a:off x="-198892" y="6347023"/>
            <a:ext cx="12589784" cy="1714380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/>
              <a:t>Max Frei  (TU Delft + Whiffle)</a:t>
            </a:r>
            <a:r>
              <a:rPr lang="en-US" i="1" dirty="0"/>
              <a:t>          </a:t>
            </a:r>
            <a:r>
              <a:rPr lang="en-US" dirty="0"/>
              <a:t>Stephan de Roode (TU Delft)             Femke </a:t>
            </a:r>
            <a:r>
              <a:rPr lang="en-US" dirty="0" err="1"/>
              <a:t>Vossepoel</a:t>
            </a:r>
            <a:r>
              <a:rPr lang="en-US" dirty="0"/>
              <a:t> (TU Delft)           Harm Jonker (Whiffle) </a:t>
            </a:r>
            <a:br>
              <a:rPr lang="en-US" dirty="0"/>
            </a:br>
            <a:r>
              <a:rPr lang="en-US" dirty="0"/>
              <a:t>      </a:t>
            </a:r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&amp; contributions from </a:t>
            </a:r>
            <a:r>
              <a:rPr lang="en-US" dirty="0"/>
              <a:t> Steven Knoop (KNMI)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219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4C019-1602-87C2-43D6-EC23245DB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0D2E04D-53B8-354A-A4E6-AC9A290CBA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018" y="1109513"/>
            <a:ext cx="10861964" cy="4344785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1BC9F9-40EF-F1A3-E125-0F10F4E7A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5789" y="5454298"/>
            <a:ext cx="10361193" cy="1190296"/>
          </a:xfrm>
        </p:spPr>
        <p:txBody>
          <a:bodyPr>
            <a:normAutofit/>
          </a:bodyPr>
          <a:lstStyle/>
          <a:p>
            <a:r>
              <a:rPr lang="en-US" sz="2000" dirty="0" err="1"/>
              <a:t>WhiteNoise</a:t>
            </a:r>
            <a:r>
              <a:rPr lang="en-US" sz="2000" dirty="0"/>
              <a:t> is not much better than control forecast</a:t>
            </a:r>
          </a:p>
          <a:p>
            <a:r>
              <a:rPr lang="en-US" sz="2000" dirty="0" err="1"/>
              <a:t>RedNoise</a:t>
            </a:r>
            <a:r>
              <a:rPr lang="en-US" sz="2000" dirty="0"/>
              <a:t>, NMC and breeding perform well on the assimilation &amp; validation observations</a:t>
            </a:r>
          </a:p>
          <a:p>
            <a:r>
              <a:rPr lang="en-US" sz="2000" dirty="0"/>
              <a:t>ERA5 performs well on assimilation observations but worse on validation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25F01B0-D588-CE90-97BE-D8AC4DB2923B}"/>
              </a:ext>
            </a:extLst>
          </p:cNvPr>
          <p:cNvSpPr txBox="1">
            <a:spLocks/>
          </p:cNvSpPr>
          <p:nvPr/>
        </p:nvSpPr>
        <p:spPr>
          <a:xfrm>
            <a:off x="535671" y="281321"/>
            <a:ext cx="11181081" cy="828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atin typeface="Aptos" panose="020B0004020202020204" pitchFamily="34" charset="0"/>
                <a:cs typeface="Aptos Mono" panose="020F0502020204030204" pitchFamily="34" charset="0"/>
              </a:rPr>
              <a:t>Skill aggregated over all stations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A788A71-29C8-D6C9-96B0-3392B233645D}"/>
              </a:ext>
            </a:extLst>
          </p:cNvPr>
          <p:cNvSpPr/>
          <p:nvPr/>
        </p:nvSpPr>
        <p:spPr>
          <a:xfrm>
            <a:off x="6357347" y="1627354"/>
            <a:ext cx="5526742" cy="3826944"/>
          </a:xfrm>
          <a:prstGeom prst="rect">
            <a:avLst/>
          </a:prstGeom>
          <a:solidFill>
            <a:schemeClr val="bg1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895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6C5B0-4101-DE39-B729-38E315943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D0CD2C-BC52-F114-CF4E-7440C12B4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0D4DA-18F1-7C42-947F-89134493AE49}" type="slidenum">
              <a:rPr lang="en-US" smtClean="0"/>
              <a:t>11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BE8310-5EA0-6507-3415-8AF23C6F7DE4}"/>
              </a:ext>
            </a:extLst>
          </p:cNvPr>
          <p:cNvSpPr txBox="1"/>
          <p:nvPr/>
        </p:nvSpPr>
        <p:spPr>
          <a:xfrm>
            <a:off x="2303646" y="3744227"/>
            <a:ext cx="460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Intermezzo – Evaluating Ensemble forecasts</a:t>
            </a:r>
          </a:p>
        </p:txBody>
      </p:sp>
    </p:spTree>
    <p:extLst>
      <p:ext uri="{BB962C8B-B14F-4D97-AF65-F5344CB8AC3E}">
        <p14:creationId xmlns:p14="http://schemas.microsoft.com/office/powerpoint/2010/main" val="2935079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38C60-9802-05B3-E823-AEE3E5FC6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B208EA-2A70-1745-E7D5-8BFE386FA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0D4DA-18F1-7C42-947F-89134493AE49}" type="slidenum">
              <a:rPr lang="en-US" smtClean="0"/>
              <a:t>12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8CB68A9-62FA-5DBC-A467-F43C0AFD0A57}"/>
              </a:ext>
            </a:extLst>
          </p:cNvPr>
          <p:cNvSpPr txBox="1">
            <a:spLocks/>
          </p:cNvSpPr>
          <p:nvPr/>
        </p:nvSpPr>
        <p:spPr>
          <a:xfrm>
            <a:off x="640080" y="329087"/>
            <a:ext cx="10515600" cy="84086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CRPS – Continuous Ranked Probability Score </a:t>
            </a:r>
          </a:p>
        </p:txBody>
      </p:sp>
      <p:pic>
        <p:nvPicPr>
          <p:cNvPr id="11" name="Picture 10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684CA90E-C9DB-DA1B-95C6-E8EA8BEF16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652" y="4257785"/>
            <a:ext cx="4764226" cy="644631"/>
          </a:xfrm>
          <a:prstGeom prst="rect">
            <a:avLst/>
          </a:prstGeom>
        </p:spPr>
      </p:pic>
      <p:pic>
        <p:nvPicPr>
          <p:cNvPr id="13" name="Picture 12" descr="A math equations on a white background&#10;&#10;AI-generated content may be incorrect.">
            <a:extLst>
              <a:ext uri="{FF2B5EF4-FFF2-40B4-BE49-F238E27FC236}">
                <a16:creationId xmlns:a16="http://schemas.microsoft.com/office/drawing/2014/main" id="{5EE28152-33AC-B951-7365-57CB831B9A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413" y="7076218"/>
            <a:ext cx="4764233" cy="644632"/>
          </a:xfrm>
          <a:prstGeom prst="rect">
            <a:avLst/>
          </a:prstGeom>
        </p:spPr>
      </p:pic>
      <p:pic>
        <p:nvPicPr>
          <p:cNvPr id="15" name="Picture 14" descr="A close up of a logo&#10;&#10;AI-generated content may be incorrect.">
            <a:extLst>
              <a:ext uri="{FF2B5EF4-FFF2-40B4-BE49-F238E27FC236}">
                <a16:creationId xmlns:a16="http://schemas.microsoft.com/office/drawing/2014/main" id="{56193367-686D-393E-42B5-2B23FC6BFA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962" y="5356688"/>
            <a:ext cx="4764234" cy="64463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E629A-8208-0E6F-6D25-738DD985B5DC}"/>
              </a:ext>
            </a:extLst>
          </p:cNvPr>
          <p:cNvSpPr txBox="1">
            <a:spLocks/>
          </p:cNvSpPr>
          <p:nvPr/>
        </p:nvSpPr>
        <p:spPr>
          <a:xfrm>
            <a:off x="233918" y="1162666"/>
            <a:ext cx="11536324" cy="233306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H" sz="2000" b="0" i="0" u="none" strike="noStrike" dirty="0">
                <a:solidFill>
                  <a:srgbClr val="000000"/>
                </a:solidFill>
                <a:effectLst/>
              </a:rPr>
              <a:t>CRPS is the squared distance between the forecast CDF and the observation delta-function</a:t>
            </a:r>
            <a:endParaRPr lang="en-CH" sz="2000" dirty="0">
              <a:solidFill>
                <a:srgbClr val="000000"/>
              </a:solidFill>
              <a:latin typeface="-webkit-standard"/>
            </a:endParaRPr>
          </a:p>
          <a:p>
            <a:r>
              <a:rPr lang="en-CH" altLang="en-CH" sz="2000" b="1" dirty="0">
                <a:solidFill>
                  <a:srgbClr val="000000"/>
                </a:solidFill>
              </a:rPr>
              <a:t>Proper scoring rule: </a:t>
            </a:r>
            <a:r>
              <a:rPr lang="en-CH" altLang="en-CH" sz="2000" dirty="0">
                <a:solidFill>
                  <a:srgbClr val="000000"/>
                </a:solidFill>
              </a:rPr>
              <a:t>Perfect score when the forecast distribution equals the true posterior distribution.</a:t>
            </a:r>
          </a:p>
          <a:p>
            <a:pPr marL="0" indent="0">
              <a:buNone/>
            </a:pPr>
            <a:r>
              <a:rPr lang="en-CH" altLang="en-CH" sz="2000" dirty="0">
                <a:solidFill>
                  <a:srgbClr val="000000"/>
                </a:solidFill>
                <a:sym typeface="Wingdings" pitchFamily="2" charset="2"/>
              </a:rPr>
              <a:t> Asseses posterior posterior distirbution rather than how close ensemble mean is to truth (RMSE!)</a:t>
            </a:r>
            <a:br>
              <a:rPr lang="en-CH" altLang="en-CH" sz="2000" dirty="0">
                <a:solidFill>
                  <a:srgbClr val="000000"/>
                </a:solidFill>
                <a:sym typeface="Wingdings" pitchFamily="2" charset="2"/>
              </a:rPr>
            </a:br>
            <a:endParaRPr lang="en-CH" altLang="en-CH" sz="2000" dirty="0"/>
          </a:p>
          <a:p>
            <a:r>
              <a:rPr lang="en-GB" sz="2000" noProof="1"/>
              <a:t>CRPS becomes the Mean Absolute Error for a single-member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34780A-8DA0-C620-868A-C1E295083B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576" y="7820776"/>
            <a:ext cx="4365005" cy="10414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32E78FF-E6BE-2D2B-8DB3-A52CAF3032DB}"/>
              </a:ext>
            </a:extLst>
          </p:cNvPr>
          <p:cNvGrpSpPr/>
          <p:nvPr/>
        </p:nvGrpSpPr>
        <p:grpSpPr>
          <a:xfrm>
            <a:off x="6301561" y="3684410"/>
            <a:ext cx="5266787" cy="2624687"/>
            <a:chOff x="6301561" y="3413256"/>
            <a:chExt cx="5266787" cy="2624687"/>
          </a:xfrm>
        </p:grpSpPr>
        <p:pic>
          <p:nvPicPr>
            <p:cNvPr id="5" name="Picture 4" descr="A collage of graphs&#10;&#10;AI-generated content may be incorrect.">
              <a:extLst>
                <a:ext uri="{FF2B5EF4-FFF2-40B4-BE49-F238E27FC236}">
                  <a16:creationId xmlns:a16="http://schemas.microsoft.com/office/drawing/2014/main" id="{D78D26AD-1B84-FA8B-48AB-B1C651397C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b="50036"/>
            <a:stretch>
              <a:fillRect/>
            </a:stretch>
          </p:blipFill>
          <p:spPr>
            <a:xfrm>
              <a:off x="6301561" y="3413256"/>
              <a:ext cx="5266787" cy="2436012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A4EC74B-32AA-A855-5CB7-CC01D1DE5ED6}"/>
                </a:ext>
              </a:extLst>
            </p:cNvPr>
            <p:cNvSpPr txBox="1"/>
            <p:nvPr/>
          </p:nvSpPr>
          <p:spPr>
            <a:xfrm>
              <a:off x="7480663" y="5730166"/>
              <a:ext cx="3431177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Forecasted Value (e.g. Temperature)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226755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38C9A-20FC-5919-5C69-D332ABDE7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F604C10-0DBA-750A-6667-1CBB7A4AF2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460" y="3622576"/>
            <a:ext cx="4424137" cy="3160098"/>
          </a:xfrm>
          <a:prstGeom prst="rect">
            <a:avLst/>
          </a:prstGeom>
        </p:spPr>
      </p:pic>
      <p:pic>
        <p:nvPicPr>
          <p:cNvPr id="7" name="Picture 6" descr="A map of weather with different colors&#10;&#10;AI-generated content may be incorrect.">
            <a:extLst>
              <a:ext uri="{FF2B5EF4-FFF2-40B4-BE49-F238E27FC236}">
                <a16:creationId xmlns:a16="http://schemas.microsoft.com/office/drawing/2014/main" id="{9320FA77-B0B7-2B29-9F55-4718F919B0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596" y="8324897"/>
            <a:ext cx="3178156" cy="3160098"/>
          </a:xfrm>
          <a:prstGeom prst="rect">
            <a:avLst/>
          </a:prstGeom>
          <a:scene3d>
            <a:camera prst="isometricLeftDown"/>
            <a:lightRig rig="threePt" dir="t"/>
          </a:scene3d>
        </p:spPr>
      </p:pic>
      <p:pic>
        <p:nvPicPr>
          <p:cNvPr id="9" name="Picture 8" descr="A map of the weather&#10;&#10;AI-generated content may be incorrect.">
            <a:extLst>
              <a:ext uri="{FF2B5EF4-FFF2-40B4-BE49-F238E27FC236}">
                <a16:creationId xmlns:a16="http://schemas.microsoft.com/office/drawing/2014/main" id="{3E71ABBA-4669-7203-2FFB-796D30A08A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8097" y="8140068"/>
            <a:ext cx="2948522" cy="3160098"/>
          </a:xfrm>
          <a:prstGeom prst="rect">
            <a:avLst/>
          </a:prstGeom>
          <a:scene3d>
            <a:camera prst="isometricLeftDown"/>
            <a:lightRig rig="threePt" dir="t"/>
          </a:scene3d>
        </p:spPr>
      </p:pic>
      <p:pic>
        <p:nvPicPr>
          <p:cNvPr id="11" name="Picture 10" descr="A map of the weather&#10;&#10;AI-generated content may be incorrect.">
            <a:extLst>
              <a:ext uri="{FF2B5EF4-FFF2-40B4-BE49-F238E27FC236}">
                <a16:creationId xmlns:a16="http://schemas.microsoft.com/office/drawing/2014/main" id="{5563AB28-37CF-9DEA-CFC9-212CA5CE26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2569" y="8130055"/>
            <a:ext cx="2780472" cy="3160098"/>
          </a:xfrm>
          <a:prstGeom prst="rect">
            <a:avLst/>
          </a:prstGeom>
          <a:scene3d>
            <a:camera prst="isometricLeftDown"/>
            <a:lightRig rig="threePt" dir="t"/>
          </a:scene3d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F5C8620-DE8B-CE2F-C7BF-7FA72B743FDA}"/>
              </a:ext>
            </a:extLst>
          </p:cNvPr>
          <p:cNvSpPr txBox="1">
            <a:spLocks/>
          </p:cNvSpPr>
          <p:nvPr/>
        </p:nvSpPr>
        <p:spPr>
          <a:xfrm>
            <a:off x="535671" y="1078013"/>
            <a:ext cx="11181081" cy="20046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atin typeface="Aptos" panose="020B0004020202020204" pitchFamily="34" charset="0"/>
                <a:cs typeface="Aptos Mono" panose="020F0502020204030204" pitchFamily="34" charset="0"/>
              </a:rPr>
              <a:t>Multi-Case Statistics</a:t>
            </a:r>
            <a:br>
              <a:rPr lang="en-US" b="1" dirty="0">
                <a:latin typeface="Aptos" panose="020B0004020202020204" pitchFamily="34" charset="0"/>
                <a:cs typeface="Aptos Mono" panose="020F0502020204030204" pitchFamily="34" charset="0"/>
              </a:rPr>
            </a:br>
            <a:r>
              <a:rPr lang="en-US" b="1" dirty="0">
                <a:latin typeface="Aptos" panose="020B0004020202020204" pitchFamily="34" charset="0"/>
                <a:cs typeface="Aptos Mono" panose="020F0502020204030204" pitchFamily="34" charset="0"/>
              </a:rPr>
              <a:t>60 cases (5 every month)</a:t>
            </a:r>
          </a:p>
        </p:txBody>
      </p:sp>
      <p:pic>
        <p:nvPicPr>
          <p:cNvPr id="3" name="Picture 2" descr="A map of the weather&#10;&#10;AI-generated content may be incorrect.">
            <a:extLst>
              <a:ext uri="{FF2B5EF4-FFF2-40B4-BE49-F238E27FC236}">
                <a16:creationId xmlns:a16="http://schemas.microsoft.com/office/drawing/2014/main" id="{DD057874-FB3D-89F4-7AB1-4417C5F8CD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6400" y="8140068"/>
            <a:ext cx="3686781" cy="3160098"/>
          </a:xfrm>
          <a:prstGeom prst="rect">
            <a:avLst/>
          </a:prstGeom>
          <a:scene3d>
            <a:camera prst="isometricOffAxis1Left"/>
            <a:lightRig rig="threePt" dir="t"/>
          </a:scene3d>
        </p:spPr>
      </p:pic>
      <p:pic>
        <p:nvPicPr>
          <p:cNvPr id="5" name="Picture 4" descr="A map of weather with different colors&#10;&#10;AI-generated content may be incorrect.">
            <a:extLst>
              <a:ext uri="{FF2B5EF4-FFF2-40B4-BE49-F238E27FC236}">
                <a16:creationId xmlns:a16="http://schemas.microsoft.com/office/drawing/2014/main" id="{8C77673D-353C-99A1-5798-05310E227E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6507" y="8130056"/>
            <a:ext cx="3686779" cy="3160097"/>
          </a:xfrm>
          <a:prstGeom prst="rect">
            <a:avLst/>
          </a:prstGeom>
          <a:scene3d>
            <a:camera prst="isometricOffAxis1Left"/>
            <a:lightRig rig="threePt" dir="t"/>
          </a:scene3d>
        </p:spPr>
      </p:pic>
      <p:pic>
        <p:nvPicPr>
          <p:cNvPr id="18" name="Picture 17" descr="A map of weather forecast&#10;&#10;AI-generated content may be incorrect.">
            <a:extLst>
              <a:ext uri="{FF2B5EF4-FFF2-40B4-BE49-F238E27FC236}">
                <a16:creationId xmlns:a16="http://schemas.microsoft.com/office/drawing/2014/main" id="{07E26DB1-6C6C-3FB5-9EEF-CF9DF3D0D9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83388" y="8042274"/>
            <a:ext cx="3686780" cy="3160097"/>
          </a:xfrm>
          <a:prstGeom prst="rect">
            <a:avLst/>
          </a:prstGeom>
          <a:scene3d>
            <a:camera prst="isometricOffAxis1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996604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8E11B94-DC3D-FEF0-4195-BE0C835966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7245" y="1109513"/>
            <a:ext cx="9817510" cy="392700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355FD87-52EC-3579-D5D6-0537A9536CF5}"/>
              </a:ext>
            </a:extLst>
          </p:cNvPr>
          <p:cNvSpPr txBox="1">
            <a:spLocks/>
          </p:cNvSpPr>
          <p:nvPr/>
        </p:nvSpPr>
        <p:spPr>
          <a:xfrm>
            <a:off x="535671" y="281321"/>
            <a:ext cx="11181081" cy="828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atin typeface="Aptos" panose="020B0004020202020204" pitchFamily="34" charset="0"/>
                <a:cs typeface="Aptos Mono" panose="020F0502020204030204" pitchFamily="34" charset="0"/>
              </a:rPr>
              <a:t>Skill aggregated over all cases</a:t>
            </a:r>
          </a:p>
        </p:txBody>
      </p:sp>
    </p:spTree>
    <p:extLst>
      <p:ext uri="{BB962C8B-B14F-4D97-AF65-F5344CB8AC3E}">
        <p14:creationId xmlns:p14="http://schemas.microsoft.com/office/powerpoint/2010/main" val="567779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864D1-E508-3245-2942-2F8662A1C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F21AE8-8A6C-EED0-446A-5594ACD6A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0D4DA-18F1-7C42-947F-89134493AE49}" type="slidenum">
              <a:rPr lang="en-US" smtClean="0"/>
              <a:t>15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36F1B0-3966-02D6-6BA8-916B5DB6179B}"/>
              </a:ext>
            </a:extLst>
          </p:cNvPr>
          <p:cNvSpPr txBox="1"/>
          <p:nvPr/>
        </p:nvSpPr>
        <p:spPr>
          <a:xfrm>
            <a:off x="3185962" y="3070459"/>
            <a:ext cx="1218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Who won?</a:t>
            </a:r>
          </a:p>
        </p:txBody>
      </p:sp>
    </p:spTree>
    <p:extLst>
      <p:ext uri="{BB962C8B-B14F-4D97-AF65-F5344CB8AC3E}">
        <p14:creationId xmlns:p14="http://schemas.microsoft.com/office/powerpoint/2010/main" val="30103527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F242A56-959D-1541-5D48-853A5E1A4891}"/>
              </a:ext>
            </a:extLst>
          </p:cNvPr>
          <p:cNvSpPr txBox="1">
            <a:spLocks/>
          </p:cNvSpPr>
          <p:nvPr/>
        </p:nvSpPr>
        <p:spPr>
          <a:xfrm>
            <a:off x="640080" y="329087"/>
            <a:ext cx="10515600" cy="84086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Ranking of ensemble generation methods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89C9F8F-B8CA-43D5-0EC1-FA65D8135C03}"/>
              </a:ext>
            </a:extLst>
          </p:cNvPr>
          <p:cNvSpPr txBox="1">
            <a:spLocks/>
          </p:cNvSpPr>
          <p:nvPr/>
        </p:nvSpPr>
        <p:spPr>
          <a:xfrm>
            <a:off x="507961" y="1075174"/>
            <a:ext cx="8891219" cy="11576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noProof="1"/>
              <a:t>For each time-step rank the methods according to their skill (CRPS)</a:t>
            </a:r>
          </a:p>
          <a:p>
            <a:r>
              <a:rPr lang="en-GB" sz="2000" noProof="1"/>
              <a:t>Compute frequency of final rank of method</a:t>
            </a:r>
            <a:br>
              <a:rPr lang="en-GB" sz="2000" b="1" noProof="1"/>
            </a:br>
            <a:endParaRPr lang="en-GB" sz="2000" b="1" noProof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EB2BC4-D562-10BC-F375-F01A8999EB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566"/>
          <a:stretch>
            <a:fillRect/>
          </a:stretch>
        </p:blipFill>
        <p:spPr>
          <a:xfrm>
            <a:off x="3352800" y="2619834"/>
            <a:ext cx="5486400" cy="2894237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3A7A50A-8168-A182-B695-A3FD4920BFEA}"/>
              </a:ext>
            </a:extLst>
          </p:cNvPr>
          <p:cNvSpPr txBox="1">
            <a:spLocks/>
          </p:cNvSpPr>
          <p:nvPr/>
        </p:nvSpPr>
        <p:spPr>
          <a:xfrm>
            <a:off x="640080" y="5649698"/>
            <a:ext cx="8891219" cy="153843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noProof="1"/>
              <a:t>ERA, NMC and RedNoise are equally often either first or second place</a:t>
            </a:r>
            <a:br>
              <a:rPr lang="en-GB" sz="2000" b="1" noProof="1"/>
            </a:br>
            <a:endParaRPr lang="en-GB" sz="2000" b="1" noProof="1"/>
          </a:p>
        </p:txBody>
      </p:sp>
    </p:spTree>
    <p:extLst>
      <p:ext uri="{BB962C8B-B14F-4D97-AF65-F5344CB8AC3E}">
        <p14:creationId xmlns:p14="http://schemas.microsoft.com/office/powerpoint/2010/main" val="2798211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EDBB9-0319-BD7F-455F-84E786F5A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0D6454D-8BE1-E0BB-FD5D-8271B04341AC}"/>
              </a:ext>
            </a:extLst>
          </p:cNvPr>
          <p:cNvSpPr txBox="1">
            <a:spLocks/>
          </p:cNvSpPr>
          <p:nvPr/>
        </p:nvSpPr>
        <p:spPr>
          <a:xfrm>
            <a:off x="640080" y="329087"/>
            <a:ext cx="10515600" cy="84086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Ranking of ensemble generation methods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1009270-F930-57FD-2FC9-C8E6D089DFD9}"/>
              </a:ext>
            </a:extLst>
          </p:cNvPr>
          <p:cNvSpPr txBox="1">
            <a:spLocks/>
          </p:cNvSpPr>
          <p:nvPr/>
        </p:nvSpPr>
        <p:spPr>
          <a:xfrm>
            <a:off x="507962" y="1075174"/>
            <a:ext cx="4567650" cy="591113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noProof="1"/>
              <a:t>Difficulty of case: Average skill over all methods divided by skill of control</a:t>
            </a:r>
            <a:br>
              <a:rPr lang="en-GB" sz="2000" noProof="1"/>
            </a:br>
            <a:r>
              <a:rPr lang="en-GB" sz="2000" i="1" noProof="1"/>
              <a:t>(x-axis)</a:t>
            </a:r>
          </a:p>
          <a:p>
            <a:pPr marL="0" indent="0">
              <a:buNone/>
            </a:pPr>
            <a:br>
              <a:rPr lang="en-GB" sz="2000" b="1" noProof="1"/>
            </a:br>
            <a:endParaRPr lang="en-GB" sz="2000" b="1" noProof="1"/>
          </a:p>
          <a:p>
            <a:r>
              <a:rPr lang="en-GB" sz="2000" noProof="1"/>
              <a:t>Left-side: Performance for all cases:</a:t>
            </a:r>
            <a:br>
              <a:rPr lang="en-GB" sz="2000" noProof="1"/>
            </a:br>
            <a:r>
              <a:rPr lang="en-GB" sz="2000" noProof="1"/>
              <a:t>ERA5 is the winner</a:t>
            </a:r>
          </a:p>
          <a:p>
            <a:r>
              <a:rPr lang="en-GB" sz="2000" noProof="1"/>
              <a:t>Right-side: Performance for difficult cases only</a:t>
            </a:r>
            <a:br>
              <a:rPr lang="en-GB" sz="2000" noProof="1"/>
            </a:br>
            <a:r>
              <a:rPr lang="en-GB" sz="2000" noProof="1"/>
              <a:t>Breeding performs best for difficults cases</a:t>
            </a:r>
          </a:p>
          <a:p>
            <a:r>
              <a:rPr lang="en-GB" sz="2000" noProof="1"/>
              <a:t>White Noise is also good, because it does not do much</a:t>
            </a:r>
          </a:p>
          <a:p>
            <a:r>
              <a:rPr lang="en-GB" sz="2000" noProof="1"/>
              <a:t>NMC, RedNoise and ERA are comparable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EAB161-EB64-BE34-BFB7-4849DD5D2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7730" y="960531"/>
            <a:ext cx="6983894" cy="59111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1B0DBE-1466-7E9E-F75F-44FBAEBB5F5C}"/>
              </a:ext>
            </a:extLst>
          </p:cNvPr>
          <p:cNvSpPr txBox="1"/>
          <p:nvPr/>
        </p:nvSpPr>
        <p:spPr>
          <a:xfrm rot="16200000">
            <a:off x="3468663" y="2940933"/>
            <a:ext cx="388051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Skill of method</a:t>
            </a:r>
          </a:p>
        </p:txBody>
      </p:sp>
    </p:spTree>
    <p:extLst>
      <p:ext uri="{BB962C8B-B14F-4D97-AF65-F5344CB8AC3E}">
        <p14:creationId xmlns:p14="http://schemas.microsoft.com/office/powerpoint/2010/main" val="915107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3CC2C-66FC-EC55-5A14-D753A99DD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0DE97-B728-A788-22AF-8502C808F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748"/>
            <a:ext cx="10515600" cy="840868"/>
          </a:xfrm>
        </p:spPr>
        <p:txBody>
          <a:bodyPr>
            <a:normAutofit/>
          </a:bodyPr>
          <a:lstStyle/>
          <a:p>
            <a:r>
              <a:rPr lang="en-US" sz="3600" b="1" dirty="0"/>
              <a:t>Conclusion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75B0E8A-92CA-52E0-53CE-13CBD1EA1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032403"/>
            <a:ext cx="11015545" cy="1827753"/>
          </a:xfrm>
          <a:ln>
            <a:solidFill>
              <a:schemeClr val="accent1">
                <a:shade val="15000"/>
              </a:schemeClr>
            </a:solidFill>
          </a:ln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en-US" sz="2400" dirty="0">
                <a:cs typeface="Arial" panose="020B0604020202020204" pitchFamily="34" charset="0"/>
              </a:rPr>
              <a:t>ERA5, NMC, </a:t>
            </a:r>
            <a:r>
              <a:rPr lang="en-US" sz="2400" dirty="0" err="1">
                <a:cs typeface="Arial" panose="020B0604020202020204" pitchFamily="34" charset="0"/>
              </a:rPr>
              <a:t>RedNoise</a:t>
            </a:r>
            <a:r>
              <a:rPr lang="en-US" sz="2400" dirty="0">
                <a:cs typeface="Arial" panose="020B0604020202020204" pitchFamily="34" charset="0"/>
              </a:rPr>
              <a:t> perform comparably well. ERA5 looks best, but has some unfair advantages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dirty="0">
                <a:cs typeface="Arial" panose="020B0604020202020204" pitchFamily="34" charset="0"/>
              </a:rPr>
              <a:t>Large spatial scales in initial perturbations are beneficial for data assimilation.</a:t>
            </a:r>
            <a:endParaRPr lang="en-CH" sz="2400" dirty="0">
              <a:solidFill>
                <a:srgbClr val="000000"/>
              </a:solidFill>
            </a:endParaRPr>
          </a:p>
          <a:p>
            <a:pPr marL="457200" indent="-457200">
              <a:buFont typeface="+mj-lt"/>
              <a:buAutoNum type="arabicParenR"/>
            </a:pPr>
            <a:r>
              <a:rPr lang="en-CH" sz="2400" b="0" i="0" u="none" strike="noStrike" dirty="0">
                <a:solidFill>
                  <a:srgbClr val="000000"/>
                </a:solidFill>
                <a:effectLst/>
              </a:rPr>
              <a:t>Pragmatic conclusion: RedNoise (spatially correlated noise) is good enough!</a:t>
            </a:r>
            <a:endParaRPr lang="en-US" sz="2000" dirty="0">
              <a:sym typeface="Wingdings" pitchFamily="2" charset="2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161E4F-FAEF-E3BA-D67B-3D7BC9316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292157"/>
            <a:ext cx="2743200" cy="365125"/>
          </a:xfrm>
        </p:spPr>
        <p:txBody>
          <a:bodyPr/>
          <a:lstStyle/>
          <a:p>
            <a:fld id="{17F0D4DA-18F1-7C42-947F-89134493AE49}" type="slidenum">
              <a:rPr lang="en-US" smtClean="0"/>
              <a:t>18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2422000-07A5-39F0-1E79-FD49D485AC65}"/>
              </a:ext>
            </a:extLst>
          </p:cNvPr>
          <p:cNvSpPr txBox="1">
            <a:spLocks/>
          </p:cNvSpPr>
          <p:nvPr/>
        </p:nvSpPr>
        <p:spPr>
          <a:xfrm>
            <a:off x="838200" y="3401824"/>
            <a:ext cx="10515600" cy="8408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Potential Follow-ups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0AE8167D-C3C6-3017-39C2-D26AD32C8434}"/>
              </a:ext>
            </a:extLst>
          </p:cNvPr>
          <p:cNvSpPr txBox="1">
            <a:spLocks/>
          </p:cNvSpPr>
          <p:nvPr/>
        </p:nvSpPr>
        <p:spPr>
          <a:xfrm>
            <a:off x="838200" y="4242692"/>
            <a:ext cx="11015546" cy="2049466"/>
          </a:xfrm>
          <a:prstGeom prst="rect">
            <a:avLst/>
          </a:prstGeom>
          <a:ln>
            <a:solidFill>
              <a:schemeClr val="accent1">
                <a:shade val="1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arenR"/>
            </a:pPr>
            <a:r>
              <a:rPr lang="en-US" sz="2400" dirty="0"/>
              <a:t>Breeding performs well when other methods tend to struggle (why?)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dirty="0"/>
              <a:t>Can we get even better performance by combining methods  </a:t>
            </a:r>
            <a:br>
              <a:rPr lang="en-US" sz="2400" dirty="0"/>
            </a:br>
            <a:r>
              <a:rPr lang="en-US" sz="2400" i="1" dirty="0"/>
              <a:t>(e.g. blending Breeding + </a:t>
            </a:r>
            <a:r>
              <a:rPr lang="en-US" sz="2400" i="1" dirty="0" err="1"/>
              <a:t>RedNoise</a:t>
            </a:r>
            <a:r>
              <a:rPr lang="en-US" sz="2400" i="1" dirty="0"/>
              <a:t>)</a:t>
            </a:r>
            <a:r>
              <a:rPr lang="en-US" sz="2400" dirty="0"/>
              <a:t>?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dirty="0"/>
              <a:t>What is the added value of Lateral Boundary perturbations?</a:t>
            </a:r>
          </a:p>
          <a:p>
            <a:pPr marL="457200" indent="-457200">
              <a:buFont typeface="+mj-lt"/>
              <a:buAutoNum type="arabicParenR"/>
            </a:pPr>
            <a:endParaRPr lang="en-US" sz="240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B14E70A-9212-06DE-EC0C-1D2E4D114150}"/>
              </a:ext>
            </a:extLst>
          </p:cNvPr>
          <p:cNvCxnSpPr>
            <a:cxnSpLocks/>
          </p:cNvCxnSpPr>
          <p:nvPr/>
        </p:nvCxnSpPr>
        <p:spPr>
          <a:xfrm>
            <a:off x="-67175" y="6637900"/>
            <a:ext cx="12325816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A6CF76D-549D-44C3-E783-1BC99634E91A}"/>
              </a:ext>
            </a:extLst>
          </p:cNvPr>
          <p:cNvCxnSpPr>
            <a:cxnSpLocks/>
          </p:cNvCxnSpPr>
          <p:nvPr/>
        </p:nvCxnSpPr>
        <p:spPr>
          <a:xfrm>
            <a:off x="-144701" y="6761898"/>
            <a:ext cx="12411309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2604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build="allAtOnce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1C7DF-9B8B-606C-AD51-6EA18A1A5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292301-C40A-1E99-311C-91838FD8B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0D4DA-18F1-7C42-947F-89134493AE49}" type="slidenum">
              <a:rPr lang="en-US" smtClean="0"/>
              <a:t>19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736659-7D41-AF1F-A720-87A8270BDA0A}"/>
              </a:ext>
            </a:extLst>
          </p:cNvPr>
          <p:cNvSpPr txBox="1"/>
          <p:nvPr/>
        </p:nvSpPr>
        <p:spPr>
          <a:xfrm>
            <a:off x="3185962" y="3070459"/>
            <a:ext cx="2134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ADDITIONAL STUFF</a:t>
            </a:r>
          </a:p>
        </p:txBody>
      </p:sp>
    </p:spTree>
    <p:extLst>
      <p:ext uri="{BB962C8B-B14F-4D97-AF65-F5344CB8AC3E}">
        <p14:creationId xmlns:p14="http://schemas.microsoft.com/office/powerpoint/2010/main" val="559164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BDB1C6-2DFE-1115-54BE-27BFF160F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327BA-9268-5D94-E446-04CAB5760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5642"/>
            <a:ext cx="10515600" cy="840868"/>
          </a:xfrm>
        </p:spPr>
        <p:txBody>
          <a:bodyPr>
            <a:normAutofit/>
          </a:bodyPr>
          <a:lstStyle/>
          <a:p>
            <a:r>
              <a:rPr lang="en-US" sz="3600" b="1" dirty="0"/>
              <a:t>Outline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F47F85E-7E14-A6FE-70D8-6642DE5EA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466" y="1448673"/>
            <a:ext cx="11807067" cy="3228421"/>
          </a:xfrm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sz="2000" noProof="1">
                <a:sym typeface="Wingdings" pitchFamily="2" charset="2"/>
              </a:rPr>
              <a:t>Introduction to the numerical model and observations</a:t>
            </a:r>
          </a:p>
          <a:p>
            <a:pPr>
              <a:lnSpc>
                <a:spcPct val="150000"/>
              </a:lnSpc>
            </a:pPr>
            <a:r>
              <a:rPr lang="en-GB" sz="2000" noProof="1">
                <a:sym typeface="Wingdings" pitchFamily="2" charset="2"/>
              </a:rPr>
              <a:t>Data Assimilation Method – LETKF</a:t>
            </a:r>
          </a:p>
          <a:p>
            <a:pPr>
              <a:lnSpc>
                <a:spcPct val="150000"/>
              </a:lnSpc>
            </a:pPr>
            <a:r>
              <a:rPr lang="en-GB" sz="2000" noProof="1">
                <a:sym typeface="Wingdings" pitchFamily="2" charset="2"/>
              </a:rPr>
              <a:t>Study Motivation – Objectives – Approach</a:t>
            </a:r>
          </a:p>
          <a:p>
            <a:pPr>
              <a:lnSpc>
                <a:spcPct val="150000"/>
              </a:lnSpc>
            </a:pPr>
            <a:r>
              <a:rPr lang="en-GB" sz="2000" noProof="1">
                <a:sym typeface="Wingdings" pitchFamily="2" charset="2"/>
              </a:rPr>
              <a:t>A case-study</a:t>
            </a:r>
          </a:p>
          <a:p>
            <a:pPr>
              <a:lnSpc>
                <a:spcPct val="150000"/>
              </a:lnSpc>
            </a:pPr>
            <a:r>
              <a:rPr lang="en-GB" sz="2000" noProof="1">
                <a:sym typeface="Wingdings" pitchFamily="2" charset="2"/>
              </a:rPr>
              <a:t>Results + Conclusion</a:t>
            </a:r>
          </a:p>
          <a:p>
            <a:pPr>
              <a:lnSpc>
                <a:spcPct val="150000"/>
              </a:lnSpc>
            </a:pPr>
            <a:endParaRPr lang="en-GB" sz="2000" noProof="1">
              <a:sym typeface="Wingdings" pitchFamily="2" charset="2"/>
            </a:endParaRPr>
          </a:p>
          <a:p>
            <a:pPr>
              <a:lnSpc>
                <a:spcPct val="150000"/>
              </a:lnSpc>
            </a:pPr>
            <a:endParaRPr lang="en-GB" sz="2000" noProof="1">
              <a:sym typeface="Wingdings" pitchFamily="2" charset="2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681F4F-ADBC-AAF8-4934-CCD39875F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6626" y="6426245"/>
            <a:ext cx="2743200" cy="365125"/>
          </a:xfrm>
        </p:spPr>
        <p:txBody>
          <a:bodyPr/>
          <a:lstStyle/>
          <a:p>
            <a:fld id="{17F0D4DA-18F1-7C42-947F-89134493AE49}" type="slidenum">
              <a:rPr lang="en-US" smtClean="0"/>
              <a:t>2</a:t>
            </a:fld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08390B9-A21A-B415-FA27-1BD23BEBA147}"/>
              </a:ext>
            </a:extLst>
          </p:cNvPr>
          <p:cNvCxnSpPr>
            <a:cxnSpLocks/>
          </p:cNvCxnSpPr>
          <p:nvPr/>
        </p:nvCxnSpPr>
        <p:spPr>
          <a:xfrm>
            <a:off x="-35625" y="178218"/>
            <a:ext cx="12325816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DCD2622-B761-79C9-ADB4-FE67CD1EB79B}"/>
              </a:ext>
            </a:extLst>
          </p:cNvPr>
          <p:cNvCxnSpPr>
            <a:cxnSpLocks/>
          </p:cNvCxnSpPr>
          <p:nvPr/>
        </p:nvCxnSpPr>
        <p:spPr>
          <a:xfrm>
            <a:off x="-92988" y="66630"/>
            <a:ext cx="12411309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61038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164EC-971E-E581-04D3-5927F0E25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B65EA628-8438-0D25-41D0-7CD186987428}"/>
              </a:ext>
            </a:extLst>
          </p:cNvPr>
          <p:cNvSpPr txBox="1">
            <a:spLocks/>
          </p:cNvSpPr>
          <p:nvPr/>
        </p:nvSpPr>
        <p:spPr>
          <a:xfrm>
            <a:off x="535671" y="281321"/>
            <a:ext cx="11181081" cy="828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atin typeface="Aptos" panose="020B0004020202020204" pitchFamily="34" charset="0"/>
                <a:cs typeface="Aptos Mono" panose="020F0502020204030204" pitchFamily="34" charset="0"/>
              </a:rPr>
              <a:t>Forecast Bias in Wake of Turbines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EA9340-35E1-A556-1CB1-D24B5935E1CB}"/>
              </a:ext>
            </a:extLst>
          </p:cNvPr>
          <p:cNvSpPr txBox="1"/>
          <p:nvPr/>
        </p:nvSpPr>
        <p:spPr>
          <a:xfrm>
            <a:off x="1924159" y="1705865"/>
            <a:ext cx="95304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Bias (Ensemble Mean - Observation) .VS. Measured Wind-Speed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 waked and not-waked Observations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Waked-Biases show positive trend!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b="1" dirty="0">
                <a:sym typeface="Wingdings" pitchFamily="2" charset="2"/>
              </a:rPr>
              <a:t>Unaccounted</a:t>
            </a:r>
            <a:r>
              <a:rPr lang="en-US" dirty="0">
                <a:sym typeface="Wingdings" pitchFamily="2" charset="2"/>
              </a:rPr>
              <a:t> Model / Observation Error</a:t>
            </a:r>
            <a:endParaRPr lang="en-US" dirty="0"/>
          </a:p>
        </p:txBody>
      </p:sp>
      <p:pic>
        <p:nvPicPr>
          <p:cNvPr id="11" name="Picture 10" descr="A close-up of a graph&#10;&#10;AI-generated content may be incorrect.">
            <a:extLst>
              <a:ext uri="{FF2B5EF4-FFF2-40B4-BE49-F238E27FC236}">
                <a16:creationId xmlns:a16="http://schemas.microsoft.com/office/drawing/2014/main" id="{B0434E8E-8808-1F6C-3F6C-FA4213763B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024" y="3079009"/>
            <a:ext cx="7875951" cy="3271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287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C18FB7-27E8-F1CD-516C-C25B3E1A4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56711"/>
            <a:ext cx="2743200" cy="365125"/>
          </a:xfrm>
        </p:spPr>
        <p:txBody>
          <a:bodyPr/>
          <a:lstStyle/>
          <a:p>
            <a:fld id="{17F0D4DA-18F1-7C42-947F-89134493AE49}" type="slidenum">
              <a:rPr lang="en-US" smtClean="0"/>
              <a:t>3</a:t>
            </a:fld>
            <a:endParaRPr lang="en-US" dirty="0"/>
          </a:p>
        </p:txBody>
      </p:sp>
      <p:pic>
        <p:nvPicPr>
          <p:cNvPr id="13" name="Picture 12" descr="A boat with a structure on it&#10;&#10;AI-generated content may be incorrect.">
            <a:extLst>
              <a:ext uri="{FF2B5EF4-FFF2-40B4-BE49-F238E27FC236}">
                <a16:creationId xmlns:a16="http://schemas.microsoft.com/office/drawing/2014/main" id="{6DD74062-B789-7FF7-81D2-F9D382A3DE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272" y="3671534"/>
            <a:ext cx="2458260" cy="240550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63C50096-761A-A8E4-1B38-2211BED5DDF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0827" y="497097"/>
                <a:ext cx="6280830" cy="614084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b="1" dirty="0"/>
                  <a:t>Limited-area Model</a:t>
                </a:r>
                <a:endParaRPr lang="en-US" sz="2200" b="1" dirty="0"/>
              </a:p>
              <a:p>
                <a:r>
                  <a:rPr lang="en-US" sz="2000" dirty="0"/>
                  <a:t>High-resolution Model by</a:t>
                </a:r>
              </a:p>
              <a:p>
                <a:pPr lvl="1"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de-CH" sz="2000" i="1">
                        <a:latin typeface="Cambria Math" panose="02040503050406030204" pitchFamily="18" charset="0"/>
                      </a:rPr>
                      <m:t>: 2</m:t>
                    </m:r>
                    <m:r>
                      <a:rPr lang="de-CH" sz="2000" i="1">
                        <a:latin typeface="Cambria Math" panose="02040503050406030204" pitchFamily="18" charset="0"/>
                      </a:rPr>
                      <m:t>𝑘𝑚</m:t>
                    </m:r>
                  </m:oMath>
                </a14:m>
                <a:endParaRPr lang="de-CH" sz="2000" dirty="0"/>
              </a:p>
              <a:p>
                <a:pPr lvl="1">
                  <a:buFont typeface="Courier New" panose="02070309020205020404" pitchFamily="49" charset="0"/>
                  <a:buChar char="o"/>
                </a:pPr>
                <a:r>
                  <a:rPr lang="en-US" sz="2000" dirty="0"/>
                  <a:t>Outer domain (512 x 512km) </a:t>
                </a:r>
              </a:p>
              <a:p>
                <a:pPr lvl="1">
                  <a:buFont typeface="Courier New" panose="02070309020205020404" pitchFamily="49" charset="0"/>
                  <a:buChar char="o"/>
                </a:pPr>
                <a:r>
                  <a:rPr lang="en-US" sz="2000" dirty="0">
                    <a:solidFill>
                      <a:srgbClr val="FF0000"/>
                    </a:solidFill>
                  </a:rPr>
                  <a:t>Inner domain (256 x 256km) </a:t>
                </a:r>
                <a:r>
                  <a:rPr lang="en-US" sz="2000" dirty="0">
                    <a:solidFill>
                      <a:srgbClr val="FF0000"/>
                    </a:solidFill>
                    <a:sym typeface="Wingdings" pitchFamily="2" charset="2"/>
                  </a:rPr>
                  <a:t> Data Assimilation</a:t>
                </a:r>
                <a:endParaRPr lang="en-US" sz="2000" dirty="0">
                  <a:solidFill>
                    <a:srgbClr val="FF0000"/>
                  </a:solidFill>
                </a:endParaRPr>
              </a:p>
              <a:p>
                <a:r>
                  <a:rPr lang="en-US" sz="2000" dirty="0"/>
                  <a:t>Boundary Conditions derived from a global model!</a:t>
                </a:r>
              </a:p>
              <a:p>
                <a:r>
                  <a:rPr lang="en-US" sz="2000" dirty="0"/>
                  <a:t>Split of </a:t>
                </a:r>
                <a:r>
                  <a:rPr lang="en-US" sz="2000" dirty="0">
                    <a:solidFill>
                      <a:srgbClr val="D11C2D"/>
                    </a:solidFill>
                  </a:rPr>
                  <a:t>Assimilation</a:t>
                </a:r>
                <a:r>
                  <a:rPr lang="en-US" sz="2000" dirty="0"/>
                  <a:t> and </a:t>
                </a:r>
                <a:r>
                  <a:rPr lang="en-US" sz="2000" dirty="0">
                    <a:solidFill>
                      <a:srgbClr val="2E74C7"/>
                    </a:solidFill>
                  </a:rPr>
                  <a:t>Validation</a:t>
                </a:r>
                <a:r>
                  <a:rPr lang="en-US" sz="2000" dirty="0"/>
                  <a:t> Observations</a:t>
                </a:r>
              </a:p>
            </p:txBody>
          </p:sp>
        </mc:Choice>
        <mc:Fallback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63C50096-761A-A8E4-1B38-2211BED5DD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827" y="497097"/>
                <a:ext cx="6280830" cy="6140842"/>
              </a:xfrm>
              <a:prstGeom prst="rect">
                <a:avLst/>
              </a:prstGeom>
              <a:blipFill>
                <a:blip r:embed="rId4"/>
                <a:stretch>
                  <a:fillRect l="-1811" t="-1440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28BCA520-7D7F-5CE3-AD4B-4A882AABDBAE}"/>
              </a:ext>
            </a:extLst>
          </p:cNvPr>
          <p:cNvSpPr txBox="1">
            <a:spLocks/>
          </p:cNvSpPr>
          <p:nvPr/>
        </p:nvSpPr>
        <p:spPr>
          <a:xfrm>
            <a:off x="7015388" y="497097"/>
            <a:ext cx="5059354" cy="614084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ym typeface="Wingdings" pitchFamily="2" charset="2"/>
              </a:rPr>
              <a:t>Observations</a:t>
            </a:r>
            <a:endParaRPr lang="en-US" b="1" dirty="0"/>
          </a:p>
          <a:p>
            <a:r>
              <a:rPr lang="en-US" sz="2000" dirty="0"/>
              <a:t>Wind-profile observations: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/>
              <a:t>10 North-Sea </a:t>
            </a:r>
            <a:r>
              <a:rPr lang="en-US" sz="1800" dirty="0" err="1"/>
              <a:t>LiDARs</a:t>
            </a:r>
            <a:endParaRPr lang="en-US" sz="18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/>
              <a:t>Cabauw </a:t>
            </a:r>
            <a:r>
              <a:rPr lang="en-US" sz="1800" dirty="0" err="1"/>
              <a:t>MetMast</a:t>
            </a:r>
            <a:endParaRPr lang="en-US" sz="2000" dirty="0"/>
          </a:p>
          <a:p>
            <a:r>
              <a:rPr lang="en-US" sz="2000" dirty="0"/>
              <a:t>Observations: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/>
              <a:t>Wind Speed &amp; Direction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/>
              <a:t>Observation are 10min-averaged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/>
              <a:t>Observation Error: 0.5 m/s</a:t>
            </a:r>
          </a:p>
          <a:p>
            <a:pPr marL="457200" lvl="1" indent="0">
              <a:buNone/>
            </a:pPr>
            <a:endParaRPr lang="en-US" sz="1800" dirty="0"/>
          </a:p>
          <a:p>
            <a:pPr marL="457200" lvl="1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62E398-2AE1-EAF8-1BF0-0CB3EEF13EC4}"/>
              </a:ext>
            </a:extLst>
          </p:cNvPr>
          <p:cNvSpPr txBox="1"/>
          <p:nvPr/>
        </p:nvSpPr>
        <p:spPr>
          <a:xfrm>
            <a:off x="7015388" y="6418212"/>
            <a:ext cx="21988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Courtesy: Steven Knoop, KNMI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B64DC2-BBDD-FE4E-D33E-3C9BD4C9DF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568" y="3199902"/>
            <a:ext cx="5622888" cy="33487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A close-up of a logo&#10;&#10;AI-generated content may be incorrect.">
            <a:extLst>
              <a:ext uri="{FF2B5EF4-FFF2-40B4-BE49-F238E27FC236}">
                <a16:creationId xmlns:a16="http://schemas.microsoft.com/office/drawing/2014/main" id="{A6FB462B-8B05-9384-581A-F73142851CF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7316" r="5357" b="14233"/>
          <a:stretch>
            <a:fillRect/>
          </a:stretch>
        </p:blipFill>
        <p:spPr>
          <a:xfrm>
            <a:off x="3546012" y="992180"/>
            <a:ext cx="1412842" cy="3045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B81051B-0981-5489-3F4B-AE2A7BBE9D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70939" y="3671534"/>
            <a:ext cx="1804131" cy="2405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025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E649-DF4C-8475-B4B6-A82DBB6BD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5DD2ADE-B430-3C70-8D00-8D15D1453397}"/>
              </a:ext>
            </a:extLst>
          </p:cNvPr>
          <p:cNvSpPr txBox="1">
            <a:spLocks/>
          </p:cNvSpPr>
          <p:nvPr/>
        </p:nvSpPr>
        <p:spPr>
          <a:xfrm>
            <a:off x="413674" y="20353"/>
            <a:ext cx="11383389" cy="828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Aptos" panose="020B0004020202020204" pitchFamily="34" charset="0"/>
                <a:cs typeface="Aptos Mono" panose="020F0502020204030204" pitchFamily="34" charset="0"/>
              </a:rPr>
              <a:t>LETKF – A deterministic square root EnKF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0166D5-A205-80D2-2AD8-907D5975E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2522"/>
            <a:ext cx="2743200" cy="365125"/>
          </a:xfrm>
        </p:spPr>
        <p:txBody>
          <a:bodyPr/>
          <a:lstStyle/>
          <a:p>
            <a:fld id="{17F0D4DA-18F1-7C42-947F-89134493AE49}" type="slidenum">
              <a:rPr lang="en-US" smtClean="0"/>
              <a:t>4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19FBA7-641F-3361-D0B9-2FD7E4007E1E}"/>
              </a:ext>
            </a:extLst>
          </p:cNvPr>
          <p:cNvSpPr txBox="1"/>
          <p:nvPr/>
        </p:nvSpPr>
        <p:spPr>
          <a:xfrm>
            <a:off x="10371712" y="405799"/>
            <a:ext cx="20100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bg1">
                    <a:lumMod val="75000"/>
                  </a:schemeClr>
                </a:solidFill>
              </a:rPr>
              <a:t>(Schraff et al. 2016)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0B4103-7D09-0C85-F8D4-66964934B155}"/>
              </a:ext>
            </a:extLst>
          </p:cNvPr>
          <p:cNvSpPr txBox="1"/>
          <p:nvPr/>
        </p:nvSpPr>
        <p:spPr>
          <a:xfrm>
            <a:off x="10371713" y="67245"/>
            <a:ext cx="20100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bg1">
                    <a:lumMod val="75000"/>
                  </a:schemeClr>
                </a:solidFill>
              </a:rPr>
              <a:t>(Hunt et al. 2007)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Content Placeholder 7">
                <a:extLst>
                  <a:ext uri="{FF2B5EF4-FFF2-40B4-BE49-F238E27FC236}">
                    <a16:creationId xmlns:a16="http://schemas.microsoft.com/office/drawing/2014/main" id="{1F5621B3-5666-DA70-4777-B48FFBD5EAF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8173" y="1321495"/>
                <a:ext cx="10958863" cy="3115323"/>
              </a:xfrm>
              <a:prstGeom prst="rect">
                <a:avLst/>
              </a:prstGeom>
              <a:noFill/>
              <a:ln w="25400">
                <a:solidFill>
                  <a:schemeClr val="accent1">
                    <a:shade val="15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sX0" fmla="*/ 0 w 10958863"/>
                          <a:gd name="csY0" fmla="*/ 0 h 3155731"/>
                          <a:gd name="csX1" fmla="*/ 10958863 w 10958863"/>
                          <a:gd name="csY1" fmla="*/ 0 h 3155731"/>
                          <a:gd name="csX2" fmla="*/ 10958863 w 10958863"/>
                          <a:gd name="csY2" fmla="*/ 3155731 h 3155731"/>
                          <a:gd name="csX3" fmla="*/ 0 w 10958863"/>
                          <a:gd name="csY3" fmla="*/ 3155731 h 3155731"/>
                          <a:gd name="csX4" fmla="*/ 0 w 10958863"/>
                          <a:gd name="csY4" fmla="*/ 0 h 3155731"/>
                        </a:gdLst>
                        <a:ahLst/>
                        <a:cxnLst>
                          <a:cxn ang="0">
                            <a:pos x="csX0" y="csY0"/>
                          </a:cxn>
                          <a:cxn ang="0">
                            <a:pos x="csX1" y="csY1"/>
                          </a:cxn>
                          <a:cxn ang="0">
                            <a:pos x="csX2" y="csY2"/>
                          </a:cxn>
                          <a:cxn ang="0">
                            <a:pos x="csX3" y="csY3"/>
                          </a:cxn>
                          <a:cxn ang="0">
                            <a:pos x="csX4" y="csY4"/>
                          </a:cxn>
                        </a:cxnLst>
                        <a:rect l="l" t="t" r="r" b="b"/>
                        <a:pathLst>
                          <a:path w="10958863" h="3155731" extrusionOk="0">
                            <a:moveTo>
                              <a:pt x="0" y="0"/>
                            </a:moveTo>
                            <a:cubicBezTo>
                              <a:pt x="4134338" y="118645"/>
                              <a:pt x="7093549" y="116012"/>
                              <a:pt x="10958863" y="0"/>
                            </a:cubicBezTo>
                            <a:cubicBezTo>
                              <a:pt x="10825981" y="1225419"/>
                              <a:pt x="11043814" y="2527640"/>
                              <a:pt x="10958863" y="3155731"/>
                            </a:cubicBezTo>
                            <a:cubicBezTo>
                              <a:pt x="6099496" y="3290331"/>
                              <a:pt x="3383769" y="2998535"/>
                              <a:pt x="0" y="3155731"/>
                            </a:cubicBezTo>
                            <a:cubicBezTo>
                              <a:pt x="-20187" y="2384753"/>
                              <a:pt x="-152480" y="130128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50000"/>
                  </a:lnSpc>
                </a:pPr>
                <a:r>
                  <a:rPr lang="de-CH" sz="1800" noProof="1"/>
                  <a:t>Analysis update:</a:t>
                </a:r>
              </a:p>
              <a:p>
                <a:pPr marL="457200" lvl="1" indent="0">
                  <a:lnSpc>
                    <a:spcPct val="150000"/>
                  </a:lnSpc>
                  <a:buNone/>
                </a:pPr>
                <a:br>
                  <a:rPr lang="en-GB" sz="1800" noProof="1"/>
                </a:br>
                <a:endParaRPr lang="en-GB" sz="1800" noProof="1"/>
              </a:p>
              <a:p>
                <a:pPr lvl="1">
                  <a:lnSpc>
                    <a:spcPct val="150000"/>
                  </a:lnSpc>
                  <a:buFont typeface="Courier New" panose="02070309020205020404" pitchFamily="49" charset="0"/>
                  <a:buChar char="o"/>
                </a:pPr>
                <a:r>
                  <a:rPr lang="en-GB" sz="1800" noProof="1"/>
                  <a:t>Update is done for each grid-point independently (</a:t>
                </a:r>
                <a:r>
                  <a:rPr lang="en-GB" sz="1800" i="1" noProof="1"/>
                  <a:t>parallelizable)</a:t>
                </a:r>
                <a:endParaRPr lang="en-GB" sz="1800" noProof="1"/>
              </a:p>
              <a:p>
                <a:pPr lvl="1">
                  <a:lnSpc>
                    <a:spcPct val="150000"/>
                  </a:lnSpc>
                  <a:buFont typeface="Courier New" panose="02070309020205020404" pitchFamily="49" charset="0"/>
                  <a:buChar char="o"/>
                </a:pPr>
                <a:r>
                  <a:rPr lang="en-GB" sz="1800" noProof="1"/>
                  <a:t>Localisation: For each grid-point, select </a:t>
                </a:r>
                <a:r>
                  <a:rPr lang="en-GB" sz="1800" i="1" noProof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(+taper)</a:t>
                </a:r>
                <a:r>
                  <a:rPr lang="en-GB" sz="1800" noProof="1"/>
                  <a:t> observation within defined localisation radius.</a:t>
                </a:r>
                <a:endParaRPr lang="de-CH" sz="1800" noProof="1"/>
              </a:p>
              <a:p>
                <a:pPr>
                  <a:lnSpc>
                    <a:spcPct val="150000"/>
                  </a:lnSpc>
                </a:pPr>
                <a:r>
                  <a:rPr lang="en-GB" sz="1800" noProof="1"/>
                  <a:t>Analysis update is a linear combination of the prior ensemble perturbations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CH" sz="1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CH" sz="1800" b="1" i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de-CH" sz="1800" b="1">
                            <a:latin typeface="Cambria Math" panose="02040503050406030204" pitchFamily="18" charset="0"/>
                          </a:rPr>
                          <m:t>𝐗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de-CH" sz="1800">
                            <a:latin typeface="Cambria Math" panose="02040503050406030204" pitchFamily="18" charset="0"/>
                          </a:rPr>
                          <m:t>b</m:t>
                        </m:r>
                      </m:sup>
                    </m:sSup>
                    <m:r>
                      <a:rPr lang="de-CH" sz="18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1800" noProof="1"/>
              </a:p>
            </p:txBody>
          </p:sp>
        </mc:Choice>
        <mc:Fallback>
          <p:sp>
            <p:nvSpPr>
              <p:cNvPr id="18" name="Content Placeholder 7">
                <a:extLst>
                  <a:ext uri="{FF2B5EF4-FFF2-40B4-BE49-F238E27FC236}">
                    <a16:creationId xmlns:a16="http://schemas.microsoft.com/office/drawing/2014/main" id="{1F5621B3-5666-DA70-4777-B48FFBD5EA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173" y="1321495"/>
                <a:ext cx="10958863" cy="3115323"/>
              </a:xfrm>
              <a:prstGeom prst="rect">
                <a:avLst/>
              </a:prstGeom>
              <a:blipFill>
                <a:blip r:embed="rId3"/>
                <a:stretch>
                  <a:fillRect l="-231"/>
                </a:stretch>
              </a:blipFill>
              <a:ln w="25400">
                <a:solidFill>
                  <a:schemeClr val="accent1">
                    <a:shade val="15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sX0" fmla="*/ 0 w 10958863"/>
                          <a:gd name="csY0" fmla="*/ 0 h 3155731"/>
                          <a:gd name="csX1" fmla="*/ 10958863 w 10958863"/>
                          <a:gd name="csY1" fmla="*/ 0 h 3155731"/>
                          <a:gd name="csX2" fmla="*/ 10958863 w 10958863"/>
                          <a:gd name="csY2" fmla="*/ 3155731 h 3155731"/>
                          <a:gd name="csX3" fmla="*/ 0 w 10958863"/>
                          <a:gd name="csY3" fmla="*/ 3155731 h 3155731"/>
                          <a:gd name="csX4" fmla="*/ 0 w 10958863"/>
                          <a:gd name="csY4" fmla="*/ 0 h 3155731"/>
                        </a:gdLst>
                        <a:ahLst/>
                        <a:cxnLst>
                          <a:cxn ang="0">
                            <a:pos x="csX0" y="csY0"/>
                          </a:cxn>
                          <a:cxn ang="0">
                            <a:pos x="csX1" y="csY1"/>
                          </a:cxn>
                          <a:cxn ang="0">
                            <a:pos x="csX2" y="csY2"/>
                          </a:cxn>
                          <a:cxn ang="0">
                            <a:pos x="csX3" y="csY3"/>
                          </a:cxn>
                          <a:cxn ang="0">
                            <a:pos x="csX4" y="csY4"/>
                          </a:cxn>
                        </a:cxnLst>
                        <a:rect l="l" t="t" r="r" b="b"/>
                        <a:pathLst>
                          <a:path w="10958863" h="3155731" extrusionOk="0">
                            <a:moveTo>
                              <a:pt x="0" y="0"/>
                            </a:moveTo>
                            <a:cubicBezTo>
                              <a:pt x="4134338" y="118645"/>
                              <a:pt x="7093549" y="116012"/>
                              <a:pt x="10958863" y="0"/>
                            </a:cubicBezTo>
                            <a:cubicBezTo>
                              <a:pt x="10825981" y="1225419"/>
                              <a:pt x="11043814" y="2527640"/>
                              <a:pt x="10958863" y="3155731"/>
                            </a:cubicBezTo>
                            <a:cubicBezTo>
                              <a:pt x="6099496" y="3290331"/>
                              <a:pt x="3383769" y="2998535"/>
                              <a:pt x="0" y="3155731"/>
                            </a:cubicBezTo>
                            <a:cubicBezTo>
                              <a:pt x="-20187" y="2384753"/>
                              <a:pt x="-152480" y="130128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24">
            <a:extLst>
              <a:ext uri="{FF2B5EF4-FFF2-40B4-BE49-F238E27FC236}">
                <a16:creationId xmlns:a16="http://schemas.microsoft.com/office/drawing/2014/main" id="{C8B951AF-9A77-4EE9-6847-98CBD7F72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77215" y="1394225"/>
            <a:ext cx="3103497" cy="47205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48D7ACC-B7CD-80FA-3276-0C48ADE5C4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77215" y="1949624"/>
            <a:ext cx="1966122" cy="47146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FA00437-1415-17DD-0383-27DBF0EDB8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77215" y="2467622"/>
            <a:ext cx="2427566" cy="47146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718214B-1B4A-8A16-23E6-5BD52ACB8BD8}"/>
                  </a:ext>
                </a:extLst>
              </p:cNvPr>
              <p:cNvSpPr txBox="1"/>
              <p:nvPr/>
            </p:nvSpPr>
            <p:spPr>
              <a:xfrm>
                <a:off x="1395697" y="2001654"/>
                <a:ext cx="3878936" cy="47205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CH" sz="22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𝐱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de-CH" sz="220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lang="de-CH" sz="220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de-CH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  <m:r>
                        <a:rPr lang="de-CH" sz="220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de-CH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p>
                            <m:sSupPr>
                              <m:ctrlPr>
                                <a:rPr lang="de-CH" sz="22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CH" sz="22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de-CH" sz="22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b</m:t>
                              </m:r>
                            </m:sup>
                          </m:sSup>
                        </m:e>
                      </m:acc>
                      <m:r>
                        <a:rPr lang="de-CH" sz="220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de-CH" sz="2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CH" sz="2200" b="1" i="0">
                              <a:latin typeface="Cambria Math" panose="02040503050406030204" pitchFamily="18" charset="0"/>
                            </a:rPr>
                            <m:t>𝐗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de-CH" sz="2200" i="0">
                              <a:latin typeface="Cambria Math" panose="02040503050406030204" pitchFamily="18" charset="0"/>
                            </a:rPr>
                            <m:t>b</m:t>
                          </m:r>
                        </m:sup>
                      </m:sSup>
                      <m:r>
                        <a:rPr lang="de-CH" sz="2200" b="1" i="1" smtClean="0">
                          <a:latin typeface="Cambria Math" panose="02040503050406030204" pitchFamily="18" charset="0"/>
                        </a:rPr>
                        <m:t>(</m:t>
                      </m:r>
                      <m:acc>
                        <m:accPr>
                          <m:chr m:val="̅"/>
                          <m:ctrlPr>
                            <a:rPr lang="de-CH" sz="22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p>
                            <m:sSupPr>
                              <m:ctrlPr>
                                <a:rPr lang="de-CH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CH" sz="2200" b="1" i="0" smtClean="0">
                                  <a:latin typeface="Cambria Math" panose="02040503050406030204" pitchFamily="18" charset="0"/>
                                </a:rPr>
                                <m:t>𝐰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de-CH" sz="2200" b="0" i="0" smtClean="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sup>
                          </m:sSup>
                        </m:e>
                      </m:acc>
                      <m:r>
                        <a:rPr lang="de-CH" sz="22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de-CH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CH" sz="2200" b="1" i="0" smtClean="0">
                              <a:latin typeface="Cambria Math" panose="02040503050406030204" pitchFamily="18" charset="0"/>
                            </a:rPr>
                            <m:t>𝐖</m:t>
                          </m:r>
                        </m:e>
                        <m:sup>
                          <m:r>
                            <a:rPr lang="de-CH" sz="22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de-CH" sz="2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de-CH" sz="2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  <m:r>
                        <a:rPr lang="de-CH" sz="2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718214B-1B4A-8A16-23E6-5BD52ACB8B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5697" y="2001654"/>
                <a:ext cx="3878936" cy="472052"/>
              </a:xfrm>
              <a:prstGeom prst="rect">
                <a:avLst/>
              </a:prstGeom>
              <a:blipFill>
                <a:blip r:embed="rId7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Content Placeholder 7">
            <a:extLst>
              <a:ext uri="{FF2B5EF4-FFF2-40B4-BE49-F238E27FC236}">
                <a16:creationId xmlns:a16="http://schemas.microsoft.com/office/drawing/2014/main" id="{B769D290-0E55-8D49-9242-A708D653EAE5}"/>
              </a:ext>
            </a:extLst>
          </p:cNvPr>
          <p:cNvSpPr txBox="1">
            <a:spLocks/>
          </p:cNvSpPr>
          <p:nvPr/>
        </p:nvSpPr>
        <p:spPr>
          <a:xfrm>
            <a:off x="758172" y="5055907"/>
            <a:ext cx="10958863" cy="12759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GB" sz="1800" b="1" noProof="1"/>
              <a:t>4D-formulation:</a:t>
            </a:r>
          </a:p>
          <a:p>
            <a:pPr lvl="1">
              <a:lnSpc>
                <a:spcPct val="150000"/>
              </a:lnSpc>
            </a:pPr>
            <a:r>
              <a:rPr lang="en-GB" sz="1800" noProof="1"/>
              <a:t>At analysis time, use ALL local observation that lie within DA-window.</a:t>
            </a:r>
            <a:endParaRPr lang="en-GB" sz="1800" b="1" noProof="1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E6A9AA3-1356-B292-1AE4-973582ABB966}"/>
                  </a:ext>
                </a:extLst>
              </p:cNvPr>
              <p:cNvSpPr txBox="1"/>
              <p:nvPr/>
            </p:nvSpPr>
            <p:spPr>
              <a:xfrm>
                <a:off x="8748485" y="4513504"/>
                <a:ext cx="2881623" cy="646331"/>
              </a:xfrm>
              <a:custGeom>
                <a:avLst/>
                <a:gdLst>
                  <a:gd name="csX0" fmla="*/ 0 w 2881623"/>
                  <a:gd name="csY0" fmla="*/ 0 h 646331"/>
                  <a:gd name="csX1" fmla="*/ 547508 w 2881623"/>
                  <a:gd name="csY1" fmla="*/ 0 h 646331"/>
                  <a:gd name="csX2" fmla="*/ 1123833 w 2881623"/>
                  <a:gd name="csY2" fmla="*/ 0 h 646331"/>
                  <a:gd name="csX3" fmla="*/ 1728974 w 2881623"/>
                  <a:gd name="csY3" fmla="*/ 0 h 646331"/>
                  <a:gd name="csX4" fmla="*/ 2334115 w 2881623"/>
                  <a:gd name="csY4" fmla="*/ 0 h 646331"/>
                  <a:gd name="csX5" fmla="*/ 2881623 w 2881623"/>
                  <a:gd name="csY5" fmla="*/ 0 h 646331"/>
                  <a:gd name="csX6" fmla="*/ 2881623 w 2881623"/>
                  <a:gd name="csY6" fmla="*/ 646331 h 646331"/>
                  <a:gd name="csX7" fmla="*/ 2247666 w 2881623"/>
                  <a:gd name="csY7" fmla="*/ 646331 h 646331"/>
                  <a:gd name="csX8" fmla="*/ 1613709 w 2881623"/>
                  <a:gd name="csY8" fmla="*/ 646331 h 646331"/>
                  <a:gd name="csX9" fmla="*/ 1037384 w 2881623"/>
                  <a:gd name="csY9" fmla="*/ 646331 h 646331"/>
                  <a:gd name="csX10" fmla="*/ 0 w 2881623"/>
                  <a:gd name="csY10" fmla="*/ 646331 h 646331"/>
                  <a:gd name="csX11" fmla="*/ 0 w 2881623"/>
                  <a:gd name="csY11" fmla="*/ 0 h 64633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</a:cxnLst>
                <a:rect l="l" t="t" r="r" b="b"/>
                <a:pathLst>
                  <a:path w="2881623" h="646331" fill="none" extrusionOk="0">
                    <a:moveTo>
                      <a:pt x="0" y="0"/>
                    </a:moveTo>
                    <a:cubicBezTo>
                      <a:pt x="244053" y="26880"/>
                      <a:pt x="407626" y="-15891"/>
                      <a:pt x="547508" y="0"/>
                    </a:cubicBezTo>
                    <a:cubicBezTo>
                      <a:pt x="687390" y="15891"/>
                      <a:pt x="917910" y="-10172"/>
                      <a:pt x="1123833" y="0"/>
                    </a:cubicBezTo>
                    <a:cubicBezTo>
                      <a:pt x="1329757" y="10172"/>
                      <a:pt x="1469705" y="-2119"/>
                      <a:pt x="1728974" y="0"/>
                    </a:cubicBezTo>
                    <a:cubicBezTo>
                      <a:pt x="1988243" y="2119"/>
                      <a:pt x="2166195" y="22899"/>
                      <a:pt x="2334115" y="0"/>
                    </a:cubicBezTo>
                    <a:cubicBezTo>
                      <a:pt x="2502035" y="-22899"/>
                      <a:pt x="2695343" y="-12183"/>
                      <a:pt x="2881623" y="0"/>
                    </a:cubicBezTo>
                    <a:cubicBezTo>
                      <a:pt x="2867987" y="221561"/>
                      <a:pt x="2849474" y="404335"/>
                      <a:pt x="2881623" y="646331"/>
                    </a:cubicBezTo>
                    <a:cubicBezTo>
                      <a:pt x="2589948" y="643533"/>
                      <a:pt x="2518698" y="677578"/>
                      <a:pt x="2247666" y="646331"/>
                    </a:cubicBezTo>
                    <a:cubicBezTo>
                      <a:pt x="1976634" y="615084"/>
                      <a:pt x="1808287" y="644076"/>
                      <a:pt x="1613709" y="646331"/>
                    </a:cubicBezTo>
                    <a:cubicBezTo>
                      <a:pt x="1419131" y="648586"/>
                      <a:pt x="1223016" y="626186"/>
                      <a:pt x="1037384" y="646331"/>
                    </a:cubicBezTo>
                    <a:cubicBezTo>
                      <a:pt x="851752" y="666476"/>
                      <a:pt x="231738" y="603204"/>
                      <a:pt x="0" y="646331"/>
                    </a:cubicBezTo>
                    <a:cubicBezTo>
                      <a:pt x="-2198" y="515703"/>
                      <a:pt x="13030" y="185274"/>
                      <a:pt x="0" y="0"/>
                    </a:cubicBezTo>
                    <a:close/>
                  </a:path>
                  <a:path w="2881623" h="646331" stroke="0" extrusionOk="0">
                    <a:moveTo>
                      <a:pt x="0" y="0"/>
                    </a:moveTo>
                    <a:cubicBezTo>
                      <a:pt x="189320" y="22704"/>
                      <a:pt x="395269" y="-10586"/>
                      <a:pt x="547508" y="0"/>
                    </a:cubicBezTo>
                    <a:cubicBezTo>
                      <a:pt x="699747" y="10586"/>
                      <a:pt x="931389" y="-1852"/>
                      <a:pt x="1037384" y="0"/>
                    </a:cubicBezTo>
                    <a:cubicBezTo>
                      <a:pt x="1143379" y="1852"/>
                      <a:pt x="1435934" y="25592"/>
                      <a:pt x="1671341" y="0"/>
                    </a:cubicBezTo>
                    <a:cubicBezTo>
                      <a:pt x="1906748" y="-25592"/>
                      <a:pt x="2050758" y="-13988"/>
                      <a:pt x="2218850" y="0"/>
                    </a:cubicBezTo>
                    <a:cubicBezTo>
                      <a:pt x="2386942" y="13988"/>
                      <a:pt x="2721982" y="19737"/>
                      <a:pt x="2881623" y="0"/>
                    </a:cubicBezTo>
                    <a:cubicBezTo>
                      <a:pt x="2850380" y="315632"/>
                      <a:pt x="2870241" y="482655"/>
                      <a:pt x="2881623" y="646331"/>
                    </a:cubicBezTo>
                    <a:cubicBezTo>
                      <a:pt x="2741653" y="665928"/>
                      <a:pt x="2488407" y="636395"/>
                      <a:pt x="2305298" y="646331"/>
                    </a:cubicBezTo>
                    <a:cubicBezTo>
                      <a:pt x="2122189" y="656267"/>
                      <a:pt x="1804203" y="651885"/>
                      <a:pt x="1671341" y="646331"/>
                    </a:cubicBezTo>
                    <a:cubicBezTo>
                      <a:pt x="1538479" y="640777"/>
                      <a:pt x="1358625" y="665609"/>
                      <a:pt x="1181465" y="646331"/>
                    </a:cubicBezTo>
                    <a:cubicBezTo>
                      <a:pt x="1004305" y="627053"/>
                      <a:pt x="892824" y="635255"/>
                      <a:pt x="605141" y="646331"/>
                    </a:cubicBezTo>
                    <a:cubicBezTo>
                      <a:pt x="317458" y="657407"/>
                      <a:pt x="132020" y="658333"/>
                      <a:pt x="0" y="646331"/>
                    </a:cubicBezTo>
                    <a:cubicBezTo>
                      <a:pt x="3047" y="371711"/>
                      <a:pt x="19256" y="169099"/>
                      <a:pt x="0" y="0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solidFill>
                  <a:schemeClr val="accent1">
                    <a:shade val="15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State Vector </a:t>
                </a:r>
                <a14:m>
                  <m:oMath xmlns:m="http://schemas.openxmlformats.org/officeDocument/2006/math">
                    <m:r>
                      <a:rPr lang="de-CH" b="1" i="0" smtClean="0">
                        <a:latin typeface="Cambria Math" panose="02040503050406030204" pitchFamily="18" charset="0"/>
                      </a:rPr>
                      <m:t>𝐱</m:t>
                    </m:r>
                  </m:oMath>
                </a14:m>
                <a:r>
                  <a:rPr lang="en-US" dirty="0"/>
                  <a:t>:</a:t>
                </a:r>
                <a:br>
                  <a:rPr lang="en-US" dirty="0"/>
                </a:br>
                <a:r>
                  <a:rPr lang="en-US" dirty="0"/>
                  <a:t>u- and v- wind components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E6A9AA3-1356-B292-1AE4-973582ABB9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8485" y="4513504"/>
                <a:ext cx="2881623" cy="646331"/>
              </a:xfrm>
              <a:prstGeom prst="rect">
                <a:avLst/>
              </a:prstGeom>
              <a:blipFill>
                <a:blip r:embed="rId8"/>
                <a:stretch>
                  <a:fillRect l="-1304" r="-435" b="-8929"/>
                </a:stretch>
              </a:blipFill>
              <a:ln>
                <a:solidFill>
                  <a:schemeClr val="accent1">
                    <a:shade val="15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sX0" fmla="*/ 0 w 2881623"/>
                          <a:gd name="csY0" fmla="*/ 0 h 646331"/>
                          <a:gd name="csX1" fmla="*/ 547508 w 2881623"/>
                          <a:gd name="csY1" fmla="*/ 0 h 646331"/>
                          <a:gd name="csX2" fmla="*/ 1123833 w 2881623"/>
                          <a:gd name="csY2" fmla="*/ 0 h 646331"/>
                          <a:gd name="csX3" fmla="*/ 1728974 w 2881623"/>
                          <a:gd name="csY3" fmla="*/ 0 h 646331"/>
                          <a:gd name="csX4" fmla="*/ 2334115 w 2881623"/>
                          <a:gd name="csY4" fmla="*/ 0 h 646331"/>
                          <a:gd name="csX5" fmla="*/ 2881623 w 2881623"/>
                          <a:gd name="csY5" fmla="*/ 0 h 646331"/>
                          <a:gd name="csX6" fmla="*/ 2881623 w 2881623"/>
                          <a:gd name="csY6" fmla="*/ 646331 h 646331"/>
                          <a:gd name="csX7" fmla="*/ 2247666 w 2881623"/>
                          <a:gd name="csY7" fmla="*/ 646331 h 646331"/>
                          <a:gd name="csX8" fmla="*/ 1613709 w 2881623"/>
                          <a:gd name="csY8" fmla="*/ 646331 h 646331"/>
                          <a:gd name="csX9" fmla="*/ 1037384 w 2881623"/>
                          <a:gd name="csY9" fmla="*/ 646331 h 646331"/>
                          <a:gd name="csX10" fmla="*/ 0 w 2881623"/>
                          <a:gd name="csY10" fmla="*/ 646331 h 646331"/>
                          <a:gd name="csX11" fmla="*/ 0 w 2881623"/>
                          <a:gd name="csY11" fmla="*/ 0 h 646331"/>
                        </a:gdLst>
                        <a:ahLst/>
                        <a:cxnLst>
                          <a:cxn ang="0">
                            <a:pos x="csX0" y="csY0"/>
                          </a:cxn>
                          <a:cxn ang="0">
                            <a:pos x="csX1" y="csY1"/>
                          </a:cxn>
                          <a:cxn ang="0">
                            <a:pos x="csX2" y="csY2"/>
                          </a:cxn>
                          <a:cxn ang="0">
                            <a:pos x="csX3" y="csY3"/>
                          </a:cxn>
                          <a:cxn ang="0">
                            <a:pos x="csX4" y="csY4"/>
                          </a:cxn>
                          <a:cxn ang="0">
                            <a:pos x="csX5" y="csY5"/>
                          </a:cxn>
                          <a:cxn ang="0">
                            <a:pos x="csX6" y="csY6"/>
                          </a:cxn>
                          <a:cxn ang="0">
                            <a:pos x="csX7" y="csY7"/>
                          </a:cxn>
                          <a:cxn ang="0">
                            <a:pos x="csX8" y="csY8"/>
                          </a:cxn>
                          <a:cxn ang="0">
                            <a:pos x="csX9" y="csY9"/>
                          </a:cxn>
                          <a:cxn ang="0">
                            <a:pos x="csX10" y="csY10"/>
                          </a:cxn>
                          <a:cxn ang="0">
                            <a:pos x="csX11" y="csY11"/>
                          </a:cxn>
                        </a:cxnLst>
                        <a:rect l="l" t="t" r="r" b="b"/>
                        <a:pathLst>
                          <a:path w="2881623" h="646331" fill="none" extrusionOk="0">
                            <a:moveTo>
                              <a:pt x="0" y="0"/>
                            </a:moveTo>
                            <a:cubicBezTo>
                              <a:pt x="244053" y="26880"/>
                              <a:pt x="407626" y="-15891"/>
                              <a:pt x="547508" y="0"/>
                            </a:cubicBezTo>
                            <a:cubicBezTo>
                              <a:pt x="687390" y="15891"/>
                              <a:pt x="917910" y="-10172"/>
                              <a:pt x="1123833" y="0"/>
                            </a:cubicBezTo>
                            <a:cubicBezTo>
                              <a:pt x="1329757" y="10172"/>
                              <a:pt x="1469705" y="-2119"/>
                              <a:pt x="1728974" y="0"/>
                            </a:cubicBezTo>
                            <a:cubicBezTo>
                              <a:pt x="1988243" y="2119"/>
                              <a:pt x="2166195" y="22899"/>
                              <a:pt x="2334115" y="0"/>
                            </a:cubicBezTo>
                            <a:cubicBezTo>
                              <a:pt x="2502035" y="-22899"/>
                              <a:pt x="2695343" y="-12183"/>
                              <a:pt x="2881623" y="0"/>
                            </a:cubicBezTo>
                            <a:cubicBezTo>
                              <a:pt x="2867987" y="221561"/>
                              <a:pt x="2849474" y="404335"/>
                              <a:pt x="2881623" y="646331"/>
                            </a:cubicBezTo>
                            <a:cubicBezTo>
                              <a:pt x="2589948" y="643533"/>
                              <a:pt x="2518698" y="677578"/>
                              <a:pt x="2247666" y="646331"/>
                            </a:cubicBezTo>
                            <a:cubicBezTo>
                              <a:pt x="1976634" y="615084"/>
                              <a:pt x="1808287" y="644076"/>
                              <a:pt x="1613709" y="646331"/>
                            </a:cubicBezTo>
                            <a:cubicBezTo>
                              <a:pt x="1419131" y="648586"/>
                              <a:pt x="1223016" y="626186"/>
                              <a:pt x="1037384" y="646331"/>
                            </a:cubicBezTo>
                            <a:cubicBezTo>
                              <a:pt x="851752" y="666476"/>
                              <a:pt x="231738" y="603204"/>
                              <a:pt x="0" y="646331"/>
                            </a:cubicBezTo>
                            <a:cubicBezTo>
                              <a:pt x="-2198" y="515703"/>
                              <a:pt x="13030" y="185274"/>
                              <a:pt x="0" y="0"/>
                            </a:cubicBezTo>
                            <a:close/>
                          </a:path>
                          <a:path w="2881623" h="646331" stroke="0" extrusionOk="0">
                            <a:moveTo>
                              <a:pt x="0" y="0"/>
                            </a:moveTo>
                            <a:cubicBezTo>
                              <a:pt x="189320" y="22704"/>
                              <a:pt x="395269" y="-10586"/>
                              <a:pt x="547508" y="0"/>
                            </a:cubicBezTo>
                            <a:cubicBezTo>
                              <a:pt x="699747" y="10586"/>
                              <a:pt x="931389" y="-1852"/>
                              <a:pt x="1037384" y="0"/>
                            </a:cubicBezTo>
                            <a:cubicBezTo>
                              <a:pt x="1143379" y="1852"/>
                              <a:pt x="1435934" y="25592"/>
                              <a:pt x="1671341" y="0"/>
                            </a:cubicBezTo>
                            <a:cubicBezTo>
                              <a:pt x="1906748" y="-25592"/>
                              <a:pt x="2050758" y="-13988"/>
                              <a:pt x="2218850" y="0"/>
                            </a:cubicBezTo>
                            <a:cubicBezTo>
                              <a:pt x="2386942" y="13988"/>
                              <a:pt x="2721982" y="19737"/>
                              <a:pt x="2881623" y="0"/>
                            </a:cubicBezTo>
                            <a:cubicBezTo>
                              <a:pt x="2850380" y="315632"/>
                              <a:pt x="2870241" y="482655"/>
                              <a:pt x="2881623" y="646331"/>
                            </a:cubicBezTo>
                            <a:cubicBezTo>
                              <a:pt x="2741653" y="665928"/>
                              <a:pt x="2488407" y="636395"/>
                              <a:pt x="2305298" y="646331"/>
                            </a:cubicBezTo>
                            <a:cubicBezTo>
                              <a:pt x="2122189" y="656267"/>
                              <a:pt x="1804203" y="651885"/>
                              <a:pt x="1671341" y="646331"/>
                            </a:cubicBezTo>
                            <a:cubicBezTo>
                              <a:pt x="1538479" y="640777"/>
                              <a:pt x="1358625" y="665609"/>
                              <a:pt x="1181465" y="646331"/>
                            </a:cubicBezTo>
                            <a:cubicBezTo>
                              <a:pt x="1004305" y="627053"/>
                              <a:pt x="892824" y="635255"/>
                              <a:pt x="605141" y="646331"/>
                            </a:cubicBezTo>
                            <a:cubicBezTo>
                              <a:pt x="317458" y="657407"/>
                              <a:pt x="132020" y="658333"/>
                              <a:pt x="0" y="646331"/>
                            </a:cubicBezTo>
                            <a:cubicBezTo>
                              <a:pt x="3047" y="371711"/>
                              <a:pt x="19256" y="169099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65BA42F-29E1-8932-5B7F-5D72192D6C9A}"/>
                  </a:ext>
                </a:extLst>
              </p:cNvPr>
              <p:cNvSpPr txBox="1"/>
              <p:nvPr/>
            </p:nvSpPr>
            <p:spPr>
              <a:xfrm>
                <a:off x="8107714" y="1423651"/>
                <a:ext cx="255704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de-CH" sz="16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de-CH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CH" sz="1600" b="1">
                                <a:latin typeface="Cambria Math" panose="02040503050406030204" pitchFamily="18" charset="0"/>
                              </a:rPr>
                              <m:t>𝐰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de-CH" sz="1600">
                                <a:latin typeface="Cambria Math" panose="02040503050406030204" pitchFamily="18" charset="0"/>
                              </a:rPr>
                              <m:t>a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sz="1600" dirty="0"/>
                  <a:t>: Analysis mean weights</a:t>
                </a: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65BA42F-29E1-8932-5B7F-5D72192D6C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7714" y="1423651"/>
                <a:ext cx="2557047" cy="338554"/>
              </a:xfrm>
              <a:prstGeom prst="rect">
                <a:avLst/>
              </a:prstGeom>
              <a:blipFill>
                <a:blip r:embed="rId9"/>
                <a:stretch>
                  <a:fillRect t="-7407" r="-495"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FA50B88-3295-82F7-941D-9E65F9CDED8D}"/>
                  </a:ext>
                </a:extLst>
              </p:cNvPr>
              <p:cNvSpPr txBox="1"/>
              <p:nvPr/>
            </p:nvSpPr>
            <p:spPr>
              <a:xfrm>
                <a:off x="8107714" y="1850817"/>
                <a:ext cx="3609321" cy="8390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de-CH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CH" sz="1600" b="1">
                            <a:latin typeface="Cambria Math" panose="02040503050406030204" pitchFamily="18" charset="0"/>
                          </a:rPr>
                          <m:t>𝐖</m:t>
                        </m:r>
                      </m:e>
                      <m:sup>
                        <m:r>
                          <a:rPr lang="de-CH" sz="16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de-CH" sz="16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de-CH" sz="1600" i="1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en-US" sz="1600" dirty="0"/>
                  <a:t>: </a:t>
                </a:r>
                <a:r>
                  <a:rPr lang="en-US" sz="1600" i="1" dirty="0" err="1"/>
                  <a:t>i</a:t>
                </a:r>
                <a:r>
                  <a:rPr lang="en-US" sz="1600" dirty="0" err="1"/>
                  <a:t>-th</a:t>
                </a:r>
                <a:r>
                  <a:rPr lang="en-US" sz="1600" dirty="0"/>
                  <a:t> column of weight-matrix that </a:t>
                </a:r>
                <a:br>
                  <a:rPr lang="en-US" sz="1600" dirty="0"/>
                </a:br>
                <a:r>
                  <a:rPr lang="en-US" sz="1600" dirty="0"/>
                  <a:t>transforms background into analysis </a:t>
                </a:r>
                <a:br>
                  <a:rPr lang="en-US" sz="1600" dirty="0"/>
                </a:br>
                <a:r>
                  <a:rPr lang="en-US" sz="1600" dirty="0"/>
                  <a:t>perturbations</a:t>
                </a: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FA50B88-3295-82F7-941D-9E65F9CDED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7714" y="1850817"/>
                <a:ext cx="3609321" cy="839012"/>
              </a:xfrm>
              <a:prstGeom prst="rect">
                <a:avLst/>
              </a:prstGeom>
              <a:blipFill>
                <a:blip r:embed="rId10"/>
                <a:stretch>
                  <a:fillRect l="-702" b="-74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22A4A452-A08E-21C2-737E-BAE52E2F447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28725" y="1416879"/>
            <a:ext cx="2617709" cy="46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1758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5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915AE-BCEF-F067-FD6A-3F825BDAD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626646-8C1E-FA67-56E4-1ED35A056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86223" y="6472835"/>
            <a:ext cx="2743200" cy="365125"/>
          </a:xfrm>
        </p:spPr>
        <p:txBody>
          <a:bodyPr/>
          <a:lstStyle/>
          <a:p>
            <a:fld id="{17F0D4DA-18F1-7C42-947F-89134493AE49}" type="slidenum">
              <a:rPr lang="en-US" smtClean="0"/>
              <a:t>5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5CB1206-D42C-7852-88DF-F6020FD3BA81}"/>
              </a:ext>
            </a:extLst>
          </p:cNvPr>
          <p:cNvSpPr txBox="1">
            <a:spLocks/>
          </p:cNvSpPr>
          <p:nvPr/>
        </p:nvSpPr>
        <p:spPr>
          <a:xfrm>
            <a:off x="674914" y="865238"/>
            <a:ext cx="11326586" cy="3260195"/>
          </a:xfrm>
          <a:prstGeom prst="rect">
            <a:avLst/>
          </a:prstGeom>
          <a:ln>
            <a:solidFill>
              <a:schemeClr val="accent1">
                <a:shade val="1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2200" noProof="1">
                <a:cs typeface="Arial" panose="020B0604020202020204" pitchFamily="34" charset="0"/>
              </a:rPr>
              <a:t>To use Ensemble DA methods, we have to create an initial ensemble</a:t>
            </a:r>
          </a:p>
          <a:p>
            <a:pPr>
              <a:lnSpc>
                <a:spcPct val="100000"/>
              </a:lnSpc>
            </a:pPr>
            <a:r>
              <a:rPr lang="en-GB" sz="2200" noProof="1">
                <a:cs typeface="Arial" panose="020B0604020202020204" pitchFamily="34" charset="0"/>
              </a:rPr>
              <a:t>After initialisation, the EnKF undergoes a spin-up (burn-in) phase, during which:</a:t>
            </a:r>
            <a:r>
              <a:rPr lang="en-GB" sz="3600" noProof="1">
                <a:cs typeface="Arial" panose="020B0604020202020204" pitchFamily="34" charset="0"/>
              </a:rPr>
              <a:t> </a:t>
            </a:r>
          </a:p>
          <a:p>
            <a:pPr marL="800100" lvl="1" indent="-342900">
              <a:lnSpc>
                <a:spcPct val="100000"/>
              </a:lnSpc>
              <a:buFont typeface="+mj-lt"/>
              <a:buAutoNum type="arabicPeriod"/>
            </a:pPr>
            <a:r>
              <a:rPr lang="en-GB" sz="2000" noProof="1">
                <a:cs typeface="Arial" panose="020B0604020202020204" pitchFamily="34" charset="0"/>
              </a:rPr>
              <a:t>the ensemble mean approaches the true atmospheric state </a:t>
            </a:r>
          </a:p>
          <a:p>
            <a:pPr marL="800100" lvl="1" indent="-342900">
              <a:lnSpc>
                <a:spcPct val="100000"/>
              </a:lnSpc>
              <a:buFont typeface="+mj-lt"/>
              <a:buAutoNum type="arabicPeriod"/>
            </a:pPr>
            <a:r>
              <a:rPr lang="en-GB" sz="2000" noProof="1">
                <a:cs typeface="Arial" panose="020B0604020202020204" pitchFamily="34" charset="0"/>
              </a:rPr>
              <a:t>ensemble perturbations adapt to the “errors of the day</a:t>
            </a:r>
            <a:r>
              <a:rPr lang="en-GB" sz="2000" noProof="1"/>
              <a:t>”</a:t>
            </a:r>
          </a:p>
          <a:p>
            <a:pPr>
              <a:lnSpc>
                <a:spcPct val="100000"/>
              </a:lnSpc>
            </a:pPr>
            <a:r>
              <a:rPr lang="en-GB" sz="2200" noProof="1">
                <a:cs typeface="Arial" panose="020B0604020202020204" pitchFamily="34" charset="0"/>
                <a:sym typeface="Wingdings" pitchFamily="2" charset="2"/>
              </a:rPr>
              <a:t>The ensemble generation strategy, determines the length and quality of this spin-up phase</a:t>
            </a:r>
            <a:br>
              <a:rPr lang="en-GB" sz="2200" noProof="1">
                <a:cs typeface="Arial" panose="020B0604020202020204" pitchFamily="34" charset="0"/>
                <a:sym typeface="Wingdings" pitchFamily="2" charset="2"/>
              </a:rPr>
            </a:br>
            <a:endParaRPr lang="en-GB" sz="2600" b="1" noProof="1">
              <a:sym typeface="Wingdings" pitchFamily="2" charset="2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34614D4-A35F-4A41-E0DB-F5C2B29EA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14" y="82527"/>
            <a:ext cx="10515600" cy="840868"/>
          </a:xfrm>
        </p:spPr>
        <p:txBody>
          <a:bodyPr>
            <a:normAutofit/>
          </a:bodyPr>
          <a:lstStyle/>
          <a:p>
            <a:r>
              <a:rPr lang="en-GB" sz="3600" b="1" noProof="1"/>
              <a:t>Study Objectives</a:t>
            </a: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6295A7C4-6AEB-5626-B238-5C6B1756F1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6546" y="3580080"/>
            <a:ext cx="6041974" cy="1146036"/>
          </a:xfrm>
          <a:solidFill>
            <a:srgbClr val="451E63"/>
          </a:solidFill>
          <a:ln w="22225">
            <a:solidFill>
              <a:schemeClr val="accent1">
                <a:shade val="15000"/>
              </a:schemeClr>
            </a:solidFill>
          </a:ln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GB" sz="2200" b="1" noProof="1">
                <a:solidFill>
                  <a:schemeClr val="bg1"/>
                </a:solidFill>
                <a:sym typeface="Wingdings" pitchFamily="2" charset="2"/>
              </a:rPr>
              <a:t>What is a successful ensemble generation method for limited-area data assimilation?</a:t>
            </a:r>
            <a:endParaRPr lang="en-GB" sz="2200" b="1" i="1" noProof="1">
              <a:solidFill>
                <a:schemeClr val="bg1"/>
              </a:solidFill>
              <a:sym typeface="Wingdings" pitchFamily="2" charset="2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2F11AD1-8965-25D8-FB13-A0C1CCB8ADC0}"/>
              </a:ext>
            </a:extLst>
          </p:cNvPr>
          <p:cNvSpPr txBox="1">
            <a:spLocks/>
          </p:cNvSpPr>
          <p:nvPr/>
        </p:nvSpPr>
        <p:spPr>
          <a:xfrm>
            <a:off x="674914" y="4811648"/>
            <a:ext cx="10515600" cy="8408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/>
              <a:t>Study Approach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39ECD589-A69B-F48A-EC71-2B0AB411A198}"/>
              </a:ext>
            </a:extLst>
          </p:cNvPr>
          <p:cNvSpPr txBox="1">
            <a:spLocks/>
          </p:cNvSpPr>
          <p:nvPr/>
        </p:nvSpPr>
        <p:spPr>
          <a:xfrm>
            <a:off x="674914" y="5525904"/>
            <a:ext cx="11326586" cy="906785"/>
          </a:xfrm>
          <a:prstGeom prst="rect">
            <a:avLst/>
          </a:prstGeom>
          <a:ln>
            <a:solidFill>
              <a:schemeClr val="accent1">
                <a:shade val="1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2200" noProof="1">
                <a:sym typeface="Wingdings" pitchFamily="2" charset="2"/>
              </a:rPr>
              <a:t>Implement 5 “traditional” ensemble generation methods.</a:t>
            </a:r>
          </a:p>
          <a:p>
            <a:pPr>
              <a:lnSpc>
                <a:spcPct val="100000"/>
              </a:lnSpc>
            </a:pPr>
            <a:r>
              <a:rPr lang="en-GB" sz="2200" noProof="1">
                <a:sym typeface="Wingdings" pitchFamily="2" charset="2"/>
              </a:rPr>
              <a:t>Compare them based on many identically set-up case-studies</a:t>
            </a:r>
            <a:endParaRPr lang="en-GB" sz="2200" i="1" noProof="1">
              <a:sym typeface="Wingdings" pitchFamily="2" charset="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6DE85C-F29D-4478-BB86-6BA445EACD0C}"/>
              </a:ext>
            </a:extLst>
          </p:cNvPr>
          <p:cNvSpPr txBox="1"/>
          <p:nvPr/>
        </p:nvSpPr>
        <p:spPr>
          <a:xfrm>
            <a:off x="9649553" y="2059937"/>
            <a:ext cx="18231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noProof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(Kalnay and Yang 2010)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81D228-9569-E05E-05D2-005B125E995D}"/>
              </a:ext>
            </a:extLst>
          </p:cNvPr>
          <p:cNvSpPr txBox="1"/>
          <p:nvPr/>
        </p:nvSpPr>
        <p:spPr>
          <a:xfrm>
            <a:off x="9649553" y="3119647"/>
            <a:ext cx="16257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noProof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(Zupanski et al 2006)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3D8692-B0F2-1D54-56AE-AF8B11EBE8AC}"/>
              </a:ext>
            </a:extLst>
          </p:cNvPr>
          <p:cNvSpPr txBox="1"/>
          <p:nvPr/>
        </p:nvSpPr>
        <p:spPr>
          <a:xfrm>
            <a:off x="1021916" y="3646754"/>
            <a:ext cx="30515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noProof="1">
                <a:sym typeface="Wingdings" pitchFamily="2" charset="2"/>
              </a:rPr>
              <a:t> Research question:</a:t>
            </a:r>
            <a:endParaRPr lang="en-GB" sz="2200" b="1" noProof="1">
              <a:solidFill>
                <a:srgbClr val="FFC000"/>
              </a:solidFill>
              <a:sym typeface="Wingdings" pitchFamily="2" charset="2"/>
            </a:endParaRP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79224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uiExpand="1" build="p" animBg="1"/>
      <p:bldP spid="4" grpId="0"/>
      <p:bldP spid="6" grpId="0" animBg="1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BDF2E-233E-84DF-1408-BD597CC72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EE97C56-936B-0C24-034B-0569422EB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10348"/>
            <a:ext cx="2743200" cy="365125"/>
          </a:xfrm>
        </p:spPr>
        <p:txBody>
          <a:bodyPr/>
          <a:lstStyle/>
          <a:p>
            <a:fld id="{17F0D4DA-18F1-7C42-947F-89134493AE49}" type="slidenum">
              <a:rPr lang="en-US" smtClean="0"/>
              <a:t>6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42E65D1-ED63-CE14-7BDF-CC6B8AB92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914" y="82527"/>
            <a:ext cx="10515600" cy="840868"/>
          </a:xfrm>
        </p:spPr>
        <p:txBody>
          <a:bodyPr>
            <a:normAutofit/>
          </a:bodyPr>
          <a:lstStyle/>
          <a:p>
            <a:r>
              <a:rPr lang="en-US" sz="4000" b="1" dirty="0"/>
              <a:t>Case-study Design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A8839D-B426-5B48-541E-72B123F0D6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923" y="1590891"/>
            <a:ext cx="6003940" cy="1762218"/>
          </a:xfrm>
        </p:spPr>
        <p:txBody>
          <a:bodyPr>
            <a:normAutofit/>
          </a:bodyPr>
          <a:lstStyle/>
          <a:p>
            <a:r>
              <a:rPr lang="en-GB" sz="2200" noProof="1"/>
              <a:t>Ensemble Generation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000" noProof="1"/>
              <a:t>Create perturbation field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000" noProof="1"/>
              <a:t>Spin-Up perturbation field using the numerical weather model </a:t>
            </a:r>
          </a:p>
        </p:txBody>
      </p:sp>
      <p:sp>
        <p:nvSpPr>
          <p:cNvPr id="222" name="Oval 221">
            <a:extLst>
              <a:ext uri="{FF2B5EF4-FFF2-40B4-BE49-F238E27FC236}">
                <a16:creationId xmlns:a16="http://schemas.microsoft.com/office/drawing/2014/main" id="{ED8059AC-BD49-0BE0-EEEC-C217E638E9CD}"/>
              </a:ext>
            </a:extLst>
          </p:cNvPr>
          <p:cNvSpPr>
            <a:spLocks noChangeAspect="1"/>
          </p:cNvSpPr>
          <p:nvPr/>
        </p:nvSpPr>
        <p:spPr>
          <a:xfrm>
            <a:off x="1333583" y="10119776"/>
            <a:ext cx="160693" cy="160693"/>
          </a:xfrm>
          <a:prstGeom prst="ellipse">
            <a:avLst/>
          </a:prstGeom>
          <a:noFill/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2</a:t>
            </a:r>
          </a:p>
        </p:txBody>
      </p:sp>
      <p:graphicFrame>
        <p:nvGraphicFramePr>
          <p:cNvPr id="223" name="Table 222">
            <a:extLst>
              <a:ext uri="{FF2B5EF4-FFF2-40B4-BE49-F238E27FC236}">
                <a16:creationId xmlns:a16="http://schemas.microsoft.com/office/drawing/2014/main" id="{96187789-2171-155C-3D9C-D477C12F84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4755640"/>
              </p:ext>
            </p:extLst>
          </p:nvPr>
        </p:nvGraphicFramePr>
        <p:xfrm>
          <a:off x="9807690" y="-1717349"/>
          <a:ext cx="3265240" cy="1483360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2468003">
                  <a:extLst>
                    <a:ext uri="{9D8B030D-6E8A-4147-A177-3AD203B41FA5}">
                      <a16:colId xmlns:a16="http://schemas.microsoft.com/office/drawing/2014/main" val="3859564801"/>
                    </a:ext>
                  </a:extLst>
                </a:gridCol>
                <a:gridCol w="797237">
                  <a:extLst>
                    <a:ext uri="{9D8B030D-6E8A-4147-A177-3AD203B41FA5}">
                      <a16:colId xmlns:a16="http://schemas.microsoft.com/office/drawing/2014/main" val="7038154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Ensemble Size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3989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1"/>
                        <a:t>Localisation</a:t>
                      </a:r>
                      <a:r>
                        <a:rPr lang="en-US" dirty="0"/>
                        <a:t> Radius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50 km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66163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Multiplicative Inflation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683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RTPP (</a:t>
                      </a:r>
                      <a:r>
                        <a:rPr lang="en-GB" sz="1800" noProof="1"/>
                        <a:t>⍺)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0.75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5222165"/>
                  </a:ext>
                </a:extLst>
              </a:tr>
            </a:tbl>
          </a:graphicData>
        </a:graphic>
      </p:graphicFrame>
      <p:pic>
        <p:nvPicPr>
          <p:cNvPr id="225" name="Picture 224">
            <a:extLst>
              <a:ext uri="{FF2B5EF4-FFF2-40B4-BE49-F238E27FC236}">
                <a16:creationId xmlns:a16="http://schemas.microsoft.com/office/drawing/2014/main" id="{3D9AFFA8-FEBC-4436-979A-D054ABB24E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81" y="3600816"/>
            <a:ext cx="5147824" cy="1948253"/>
          </a:xfrm>
          <a:prstGeom prst="rect">
            <a:avLst/>
          </a:prstGeom>
        </p:spPr>
      </p:pic>
      <p:pic>
        <p:nvPicPr>
          <p:cNvPr id="226" name="Picture 225">
            <a:extLst>
              <a:ext uri="{FF2B5EF4-FFF2-40B4-BE49-F238E27FC236}">
                <a16:creationId xmlns:a16="http://schemas.microsoft.com/office/drawing/2014/main" id="{3B280D24-0CE8-F12A-9B21-993B635C41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6298" y="3600816"/>
            <a:ext cx="5234941" cy="1948253"/>
          </a:xfrm>
          <a:prstGeom prst="rect">
            <a:avLst/>
          </a:prstGeom>
        </p:spPr>
      </p:pic>
      <p:cxnSp>
        <p:nvCxnSpPr>
          <p:cNvPr id="227" name="Curved Connector 226">
            <a:extLst>
              <a:ext uri="{FF2B5EF4-FFF2-40B4-BE49-F238E27FC236}">
                <a16:creationId xmlns:a16="http://schemas.microsoft.com/office/drawing/2014/main" id="{3B0345B6-8811-3CE1-386C-8209F16B295E}"/>
              </a:ext>
            </a:extLst>
          </p:cNvPr>
          <p:cNvCxnSpPr>
            <a:cxnSpLocks/>
          </p:cNvCxnSpPr>
          <p:nvPr/>
        </p:nvCxnSpPr>
        <p:spPr>
          <a:xfrm>
            <a:off x="5664607" y="4722073"/>
            <a:ext cx="1274457" cy="319189"/>
          </a:xfrm>
          <a:prstGeom prst="curvedConnector3">
            <a:avLst>
              <a:gd name="adj1" fmla="val 50000"/>
            </a:avLst>
          </a:prstGeom>
          <a:ln w="762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7">
            <a:extLst>
              <a:ext uri="{FF2B5EF4-FFF2-40B4-BE49-F238E27FC236}">
                <a16:creationId xmlns:a16="http://schemas.microsoft.com/office/drawing/2014/main" id="{F860EA54-9B66-415C-499D-0D6B821F4B13}"/>
              </a:ext>
            </a:extLst>
          </p:cNvPr>
          <p:cNvSpPr txBox="1">
            <a:spLocks/>
          </p:cNvSpPr>
          <p:nvPr/>
        </p:nvSpPr>
        <p:spPr>
          <a:xfrm>
            <a:off x="6301835" y="1590891"/>
            <a:ext cx="5699404" cy="15021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200" noProof="1"/>
              <a:t>Data Assimilation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000" noProof="1"/>
              <a:t>Sequential DA with 6 windows a 30min each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000" noProof="1"/>
              <a:t>Use all observations within window (4D-LETKF)</a:t>
            </a:r>
          </a:p>
        </p:txBody>
      </p:sp>
    </p:spTree>
    <p:extLst>
      <p:ext uri="{BB962C8B-B14F-4D97-AF65-F5344CB8AC3E}">
        <p14:creationId xmlns:p14="http://schemas.microsoft.com/office/powerpoint/2010/main" val="2384936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7C5FE-A99D-DC15-B32B-092CDE841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0C368F06-A3ED-E8DF-52DB-5A742A5387C8}"/>
              </a:ext>
            </a:extLst>
          </p:cNvPr>
          <p:cNvSpPr txBox="1"/>
          <p:nvPr/>
        </p:nvSpPr>
        <p:spPr>
          <a:xfrm>
            <a:off x="7875807" y="859546"/>
            <a:ext cx="15226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Kalnay &amp; Toth (1997)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C94D8FC-35E3-81C9-A795-95B5C02F6CC9}"/>
              </a:ext>
            </a:extLst>
          </p:cNvPr>
          <p:cNvSpPr txBox="1">
            <a:spLocks/>
          </p:cNvSpPr>
          <p:nvPr/>
        </p:nvSpPr>
        <p:spPr>
          <a:xfrm>
            <a:off x="525194" y="161756"/>
            <a:ext cx="11181081" cy="828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latin typeface="Aptos" panose="020B0004020202020204" pitchFamily="34" charset="0"/>
                <a:cs typeface="Aptos Mono" panose="020F0502020204030204" pitchFamily="34" charset="0"/>
              </a:rPr>
              <a:t>The 5 Contestants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CECE7A4-E423-512A-F939-AE0CC9863F8E}"/>
              </a:ext>
            </a:extLst>
          </p:cNvPr>
          <p:cNvGraphicFramePr>
            <a:graphicFrameLocks noGrp="1"/>
          </p:cNvGraphicFramePr>
          <p:nvPr/>
        </p:nvGraphicFramePr>
        <p:xfrm>
          <a:off x="781919" y="1133856"/>
          <a:ext cx="11368445" cy="3630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3689">
                  <a:extLst>
                    <a:ext uri="{9D8B030D-6E8A-4147-A177-3AD203B41FA5}">
                      <a16:colId xmlns:a16="http://schemas.microsoft.com/office/drawing/2014/main" val="3808587300"/>
                    </a:ext>
                  </a:extLst>
                </a:gridCol>
                <a:gridCol w="2273689">
                  <a:extLst>
                    <a:ext uri="{9D8B030D-6E8A-4147-A177-3AD203B41FA5}">
                      <a16:colId xmlns:a16="http://schemas.microsoft.com/office/drawing/2014/main" val="1687490297"/>
                    </a:ext>
                  </a:extLst>
                </a:gridCol>
                <a:gridCol w="2273689">
                  <a:extLst>
                    <a:ext uri="{9D8B030D-6E8A-4147-A177-3AD203B41FA5}">
                      <a16:colId xmlns:a16="http://schemas.microsoft.com/office/drawing/2014/main" val="1646153726"/>
                    </a:ext>
                  </a:extLst>
                </a:gridCol>
                <a:gridCol w="2273689">
                  <a:extLst>
                    <a:ext uri="{9D8B030D-6E8A-4147-A177-3AD203B41FA5}">
                      <a16:colId xmlns:a16="http://schemas.microsoft.com/office/drawing/2014/main" val="160555911"/>
                    </a:ext>
                  </a:extLst>
                </a:gridCol>
                <a:gridCol w="2273689">
                  <a:extLst>
                    <a:ext uri="{9D8B030D-6E8A-4147-A177-3AD203B41FA5}">
                      <a16:colId xmlns:a16="http://schemas.microsoft.com/office/drawing/2014/main" val="3473701671"/>
                    </a:ext>
                  </a:extLst>
                </a:gridCol>
              </a:tblGrid>
              <a:tr h="52446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White Noise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Red Noise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NMC method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Breeding Vector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ERA5 Ensemble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8747169"/>
                  </a:ext>
                </a:extLst>
              </a:tr>
              <a:tr h="341555"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>
                          <a:solidFill>
                            <a:schemeClr val="tx1"/>
                          </a:solidFill>
                        </a:rPr>
                        <a:t>Random Noise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solidFill>
                            <a:schemeClr val="tx1"/>
                          </a:solidFill>
                        </a:rPr>
                        <a:t>Random Noise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solidFill>
                            <a:schemeClr val="tx1"/>
                          </a:solidFill>
                        </a:rPr>
                        <a:t>Climatological Model Error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solidFill>
                            <a:schemeClr val="tx1"/>
                          </a:solidFill>
                        </a:rPr>
                        <a:t>Flow-dependent Noise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>
                          <a:solidFill>
                            <a:schemeClr val="tx1"/>
                          </a:solidFill>
                        </a:rPr>
                        <a:t>Downscaled  Global Ensemble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8876285"/>
                  </a:ext>
                </a:extLst>
              </a:tr>
              <a:tr h="137903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8927397"/>
                  </a:ext>
                </a:extLst>
              </a:tr>
              <a:tr h="1385912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i="1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419721"/>
                  </a:ext>
                </a:extLst>
              </a:tr>
            </a:tbl>
          </a:graphicData>
        </a:graphic>
      </p:graphicFrame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3C496FA9-3DD6-0C1F-6521-9AFCE3B4F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8938" y="6492875"/>
            <a:ext cx="2743200" cy="365125"/>
          </a:xfrm>
        </p:spPr>
        <p:txBody>
          <a:bodyPr/>
          <a:lstStyle/>
          <a:p>
            <a:fld id="{17F0D4DA-18F1-7C42-947F-89134493AE49}" type="slidenum">
              <a:rPr lang="en-US" smtClean="0"/>
              <a:t>7</a:t>
            </a:fld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3A61EB1-1995-93FB-5C11-FC43A763907C}"/>
              </a:ext>
            </a:extLst>
          </p:cNvPr>
          <p:cNvSpPr txBox="1"/>
          <p:nvPr/>
        </p:nvSpPr>
        <p:spPr>
          <a:xfrm>
            <a:off x="10166551" y="854112"/>
            <a:ext cx="16755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Hersbach et al. (2020) </a:t>
            </a:r>
            <a:endParaRPr lang="en-US" sz="1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8462B19-C422-40A7-7D76-8B0FB89BFBFD}"/>
              </a:ext>
            </a:extLst>
          </p:cNvPr>
          <p:cNvSpPr txBox="1"/>
          <p:nvPr/>
        </p:nvSpPr>
        <p:spPr>
          <a:xfrm>
            <a:off x="5595876" y="864341"/>
            <a:ext cx="17231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Parrish &amp; Derber (1992)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983F22-FE29-5C8D-916B-860498C1E1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18" t="2449" r="55177" b="9077"/>
          <a:stretch>
            <a:fillRect/>
          </a:stretch>
        </p:blipFill>
        <p:spPr>
          <a:xfrm>
            <a:off x="850288" y="2062267"/>
            <a:ext cx="2127550" cy="125641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18BD712-C6EA-8B99-867E-8A40A656BC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094" t="2684" r="5421" b="9142"/>
          <a:stretch>
            <a:fillRect/>
          </a:stretch>
        </p:blipFill>
        <p:spPr>
          <a:xfrm>
            <a:off x="866023" y="3451813"/>
            <a:ext cx="2111815" cy="12465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8D4C40-CB55-430E-76F0-60F1057FA4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1264" y="2067102"/>
            <a:ext cx="2105324" cy="12452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E2AC0D1-D8A6-EE81-422D-20DAF261C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3320" y="3457479"/>
            <a:ext cx="2111814" cy="12490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86434BC-3D76-A33E-A3ED-1818397C7D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0388" y="2067450"/>
            <a:ext cx="2105325" cy="124488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83A9CA9-C27A-20DF-7A1E-A551C2F56E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04932" y="3451813"/>
            <a:ext cx="2105325" cy="124488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1149EAD-DA7B-66CE-96EC-A17B3402FB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54848" y="2075325"/>
            <a:ext cx="2105325" cy="124555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3227A7E-FB7B-D4C3-82BC-656BEDB9846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45897" y="3451813"/>
            <a:ext cx="2127552" cy="125870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CFECF5E-437C-98C9-52FB-1C086FDA99A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87147" y="3448281"/>
            <a:ext cx="2116646" cy="124907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006DABD6-5E64-D6ED-4683-49D8F060509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18" t="2449" r="55177" b="9077"/>
          <a:stretch>
            <a:fillRect/>
          </a:stretch>
        </p:blipFill>
        <p:spPr>
          <a:xfrm>
            <a:off x="7643792" y="2043784"/>
            <a:ext cx="1079329" cy="63739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B3EF5F96-0C69-2FF0-AE2E-D65ED3C09E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53490" y="2043785"/>
            <a:ext cx="1091059" cy="63738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65D59329-7913-9076-C06B-81372F24599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35246" y="2700586"/>
            <a:ext cx="1091062" cy="63739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820A88D5-FC85-B434-AA4B-645C9BD94C8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57431" y="2700586"/>
            <a:ext cx="1091062" cy="63739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C6053BDF-12D8-17C8-4408-983B681073E2}"/>
              </a:ext>
            </a:extLst>
          </p:cNvPr>
          <p:cNvSpPr txBox="1"/>
          <p:nvPr/>
        </p:nvSpPr>
        <p:spPr>
          <a:xfrm rot="16200000">
            <a:off x="-210293" y="3333449"/>
            <a:ext cx="10491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4h Spin-Up</a:t>
            </a:r>
          </a:p>
        </p:txBody>
      </p:sp>
      <p:sp>
        <p:nvSpPr>
          <p:cNvPr id="51" name="Curved Right Arrow 50">
            <a:extLst>
              <a:ext uri="{FF2B5EF4-FFF2-40B4-BE49-F238E27FC236}">
                <a16:creationId xmlns:a16="http://schemas.microsoft.com/office/drawing/2014/main" id="{005642CF-6FF1-4AD7-3E62-2FD710283DC1}"/>
              </a:ext>
            </a:extLst>
          </p:cNvPr>
          <p:cNvSpPr/>
          <p:nvPr/>
        </p:nvSpPr>
        <p:spPr>
          <a:xfrm>
            <a:off x="525194" y="3099926"/>
            <a:ext cx="145850" cy="774823"/>
          </a:xfrm>
          <a:prstGeom prst="curvedRightArrow">
            <a:avLst>
              <a:gd name="adj1" fmla="val 11452"/>
              <a:gd name="adj2" fmla="val 86960"/>
              <a:gd name="adj3" fmla="val 31667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B1E55BE-957C-BF8D-5CBC-B26A07B38944}"/>
              </a:ext>
            </a:extLst>
          </p:cNvPr>
          <p:cNvSpPr txBox="1"/>
          <p:nvPr/>
        </p:nvSpPr>
        <p:spPr>
          <a:xfrm>
            <a:off x="5532" y="2392408"/>
            <a:ext cx="762882" cy="461665"/>
          </a:xfrm>
          <a:prstGeom prst="rect">
            <a:avLst/>
          </a:prstGeom>
          <a:solidFill>
            <a:srgbClr val="084F6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Initial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Perturbs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28551815-3E6D-B050-D2CF-E7FD623941F5}"/>
              </a:ext>
            </a:extLst>
          </p:cNvPr>
          <p:cNvCxnSpPr>
            <a:cxnSpLocks/>
          </p:cNvCxnSpPr>
          <p:nvPr/>
        </p:nvCxnSpPr>
        <p:spPr>
          <a:xfrm>
            <a:off x="8499886" y="2387197"/>
            <a:ext cx="467296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0EA93F3A-8389-2C0A-593C-196F1EFCE6BB}"/>
              </a:ext>
            </a:extLst>
          </p:cNvPr>
          <p:cNvCxnSpPr>
            <a:cxnSpLocks/>
          </p:cNvCxnSpPr>
          <p:nvPr/>
        </p:nvCxnSpPr>
        <p:spPr>
          <a:xfrm flipH="1">
            <a:off x="8472821" y="2530252"/>
            <a:ext cx="494361" cy="33951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6B033617-3726-0B25-9E5C-DE82CBC2841E}"/>
              </a:ext>
            </a:extLst>
          </p:cNvPr>
          <p:cNvCxnSpPr>
            <a:cxnSpLocks/>
          </p:cNvCxnSpPr>
          <p:nvPr/>
        </p:nvCxnSpPr>
        <p:spPr>
          <a:xfrm>
            <a:off x="8498289" y="3022690"/>
            <a:ext cx="494361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6" name="Picture 35">
            <a:extLst>
              <a:ext uri="{FF2B5EF4-FFF2-40B4-BE49-F238E27FC236}">
                <a16:creationId xmlns:a16="http://schemas.microsoft.com/office/drawing/2014/main" id="{C6196B4D-7AF6-2789-EA82-AE1B3C22F18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16092" y="4859999"/>
            <a:ext cx="2058753" cy="192340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77838A8E-7FC9-0D96-4024-AB403B2D232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002375" y="4870169"/>
            <a:ext cx="2058751" cy="1923401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A0D0255E-0824-2584-79CC-9117439CC36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429813" y="4860000"/>
            <a:ext cx="2058750" cy="19234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3741732B-8D40-6A12-E8CB-CDEA8AD7433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098901" y="4857329"/>
            <a:ext cx="2055289" cy="1920167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F7AC85CB-EE7E-DA3F-BD67-24E550CA1C4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98692" y="4857330"/>
            <a:ext cx="2046475" cy="191193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9779AFC-2935-0DD8-5C96-4435555B04E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977615" y="7272191"/>
            <a:ext cx="2055288" cy="194336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14A7373-1A3F-1F3C-8DBD-C9F8BD8D99E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90826" y="7229059"/>
            <a:ext cx="2046474" cy="193503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0E89751-505F-A729-2E54-CA7B5C8A9F1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160688" y="7249749"/>
            <a:ext cx="2046475" cy="193503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772498B-EE4F-D393-58BE-9A133EAC166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429813" y="7287424"/>
            <a:ext cx="2055289" cy="194336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230BDCD-5A7B-985E-6569-509CF1273974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722232" y="7314918"/>
            <a:ext cx="2046474" cy="1935033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423B9090-8050-8091-F847-D425A647BE47}"/>
              </a:ext>
            </a:extLst>
          </p:cNvPr>
          <p:cNvSpPr txBox="1"/>
          <p:nvPr/>
        </p:nvSpPr>
        <p:spPr>
          <a:xfrm>
            <a:off x="-84668" y="4120602"/>
            <a:ext cx="934955" cy="461665"/>
          </a:xfrm>
          <a:prstGeom prst="rect">
            <a:avLst/>
          </a:prstGeom>
          <a:solidFill>
            <a:srgbClr val="084F6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Ensemble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Perturbs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DBA576-45C2-3300-EB23-CAA2592BDF06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222052" y="13243711"/>
            <a:ext cx="2576409" cy="23782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B3ADA0-DAB1-0D9B-B4DB-A52F21327278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216398" y="15804431"/>
            <a:ext cx="2576408" cy="23782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EC3042-4F15-705F-A22E-51D818013004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210843" y="18353895"/>
            <a:ext cx="2576409" cy="23782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F683B40-A574-DE8C-F777-B3261DF51B9C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210841" y="23464079"/>
            <a:ext cx="2576410" cy="23782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99236F-9827-3A1D-1A09-AAE2ED9AD20A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210842" y="20914614"/>
            <a:ext cx="2576409" cy="2378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087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51" grpId="0" animBg="1"/>
      <p:bldP spid="6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428CC-24EA-7830-5A66-CA9FAB51D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2C6C21-94BA-D75A-F9EE-4352E79AD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0D4DA-18F1-7C42-947F-89134493AE49}" type="slidenum">
              <a:rPr lang="en-US" smtClean="0"/>
              <a:t>8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04CD68-F2A4-4DC0-7FE9-DF90106DDD7C}"/>
              </a:ext>
            </a:extLst>
          </p:cNvPr>
          <p:cNvSpPr txBox="1"/>
          <p:nvPr/>
        </p:nvSpPr>
        <p:spPr>
          <a:xfrm>
            <a:off x="3679948" y="3795673"/>
            <a:ext cx="1671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CASE-STUDY</a:t>
            </a:r>
          </a:p>
        </p:txBody>
      </p:sp>
    </p:spTree>
    <p:extLst>
      <p:ext uri="{BB962C8B-B14F-4D97-AF65-F5344CB8AC3E}">
        <p14:creationId xmlns:p14="http://schemas.microsoft.com/office/powerpoint/2010/main" val="3618178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ase_annimation_z200">
            <a:hlinkClick r:id="" action="ppaction://media"/>
            <a:extLst>
              <a:ext uri="{FF2B5EF4-FFF2-40B4-BE49-F238E27FC236}">
                <a16:creationId xmlns:a16="http://schemas.microsoft.com/office/drawing/2014/main" id="{06AEF5D1-0B60-E2A6-09F5-05560BBA1C7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9092" t="11251" r="63378" b="51963"/>
          <a:stretch>
            <a:fillRect/>
          </a:stretch>
        </p:blipFill>
        <p:spPr>
          <a:xfrm>
            <a:off x="8331721" y="56138"/>
            <a:ext cx="3729307" cy="2214324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9D0FFC2-7C16-41E6-C820-B3252887BC41}"/>
              </a:ext>
            </a:extLst>
          </p:cNvPr>
          <p:cNvSpPr txBox="1">
            <a:spLocks/>
          </p:cNvSpPr>
          <p:nvPr/>
        </p:nvSpPr>
        <p:spPr>
          <a:xfrm>
            <a:off x="535671" y="281321"/>
            <a:ext cx="11181081" cy="828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atin typeface="Aptos" panose="020B0004020202020204" pitchFamily="34" charset="0"/>
                <a:cs typeface="Aptos Mono" panose="020F0502020204030204" pitchFamily="34" charset="0"/>
              </a:rPr>
              <a:t>A Case-Study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382C5E2-DFFC-F7AB-25A1-5C3795C709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0761" y="181202"/>
            <a:ext cx="3189179" cy="196419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A769819-4DC3-8E1E-29D8-C468F6DD67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308" y="2891924"/>
            <a:ext cx="5901399" cy="2360560"/>
          </a:xfrm>
          <a:prstGeom prst="rect">
            <a:avLst/>
          </a:prstGeom>
          <a:ln w="19050">
            <a:solidFill>
              <a:srgbClr val="D11C2D"/>
            </a:solidFill>
          </a:ln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3EABAA66-8875-4535-E8E4-F3EA4A9C5A02}"/>
              </a:ext>
            </a:extLst>
          </p:cNvPr>
          <p:cNvSpPr/>
          <p:nvPr/>
        </p:nvSpPr>
        <p:spPr>
          <a:xfrm>
            <a:off x="5961707" y="1518720"/>
            <a:ext cx="160058" cy="156172"/>
          </a:xfrm>
          <a:custGeom>
            <a:avLst/>
            <a:gdLst>
              <a:gd name="csX0" fmla="*/ 0 w 160058"/>
              <a:gd name="csY0" fmla="*/ 78086 h 156172"/>
              <a:gd name="csX1" fmla="*/ 80029 w 160058"/>
              <a:gd name="csY1" fmla="*/ 0 h 156172"/>
              <a:gd name="csX2" fmla="*/ 160058 w 160058"/>
              <a:gd name="csY2" fmla="*/ 78086 h 156172"/>
              <a:gd name="csX3" fmla="*/ 80029 w 160058"/>
              <a:gd name="csY3" fmla="*/ 156172 h 156172"/>
              <a:gd name="csX4" fmla="*/ 0 w 160058"/>
              <a:gd name="csY4" fmla="*/ 78086 h 1561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60058" h="156172" extrusionOk="0">
                <a:moveTo>
                  <a:pt x="0" y="78086"/>
                </a:moveTo>
                <a:cubicBezTo>
                  <a:pt x="-8185" y="29912"/>
                  <a:pt x="28356" y="2805"/>
                  <a:pt x="80029" y="0"/>
                </a:cubicBezTo>
                <a:cubicBezTo>
                  <a:pt x="125747" y="320"/>
                  <a:pt x="151407" y="35235"/>
                  <a:pt x="160058" y="78086"/>
                </a:cubicBezTo>
                <a:cubicBezTo>
                  <a:pt x="154012" y="127116"/>
                  <a:pt x="123470" y="160364"/>
                  <a:pt x="80029" y="156172"/>
                </a:cubicBezTo>
                <a:cubicBezTo>
                  <a:pt x="26536" y="151087"/>
                  <a:pt x="5430" y="123807"/>
                  <a:pt x="0" y="78086"/>
                </a:cubicBezTo>
                <a:close/>
              </a:path>
            </a:pathLst>
          </a:custGeom>
          <a:noFill/>
          <a:ln w="19050"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6CAD0B8-CB9F-D573-BBD8-FD65A8E6C6CB}"/>
              </a:ext>
            </a:extLst>
          </p:cNvPr>
          <p:cNvCxnSpPr>
            <a:cxnSpLocks/>
            <a:endCxn id="20" idx="0"/>
          </p:cNvCxnSpPr>
          <p:nvPr/>
        </p:nvCxnSpPr>
        <p:spPr>
          <a:xfrm flipH="1">
            <a:off x="3011008" y="1674892"/>
            <a:ext cx="2798051" cy="12170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1" name="Picture 40">
            <a:extLst>
              <a:ext uri="{FF2B5EF4-FFF2-40B4-BE49-F238E27FC236}">
                <a16:creationId xmlns:a16="http://schemas.microsoft.com/office/drawing/2014/main" id="{613DEDD9-2367-BA42-2D7A-196C2BC0F4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59629" y="2891925"/>
            <a:ext cx="5901399" cy="2360559"/>
          </a:xfrm>
          <a:prstGeom prst="rect">
            <a:avLst/>
          </a:prstGeom>
          <a:ln w="19050">
            <a:solidFill>
              <a:srgbClr val="2E74C7"/>
            </a:solidFill>
          </a:ln>
        </p:spPr>
      </p:pic>
      <p:sp>
        <p:nvSpPr>
          <p:cNvPr id="43" name="Oval 42">
            <a:extLst>
              <a:ext uri="{FF2B5EF4-FFF2-40B4-BE49-F238E27FC236}">
                <a16:creationId xmlns:a16="http://schemas.microsoft.com/office/drawing/2014/main" id="{C9325019-F902-7677-A02D-B4D8D79E28F2}"/>
              </a:ext>
            </a:extLst>
          </p:cNvPr>
          <p:cNvSpPr/>
          <p:nvPr/>
        </p:nvSpPr>
        <p:spPr>
          <a:xfrm>
            <a:off x="6262217" y="1200578"/>
            <a:ext cx="161217" cy="132470"/>
          </a:xfrm>
          <a:custGeom>
            <a:avLst/>
            <a:gdLst>
              <a:gd name="csX0" fmla="*/ 0 w 161217"/>
              <a:gd name="csY0" fmla="*/ 66235 h 132470"/>
              <a:gd name="csX1" fmla="*/ 80609 w 161217"/>
              <a:gd name="csY1" fmla="*/ 0 h 132470"/>
              <a:gd name="csX2" fmla="*/ 161218 w 161217"/>
              <a:gd name="csY2" fmla="*/ 66235 h 132470"/>
              <a:gd name="csX3" fmla="*/ 80609 w 161217"/>
              <a:gd name="csY3" fmla="*/ 132470 h 132470"/>
              <a:gd name="csX4" fmla="*/ 0 w 161217"/>
              <a:gd name="csY4" fmla="*/ 66235 h 13247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61217" h="132470" extrusionOk="0">
                <a:moveTo>
                  <a:pt x="0" y="66235"/>
                </a:moveTo>
                <a:cubicBezTo>
                  <a:pt x="-2496" y="28114"/>
                  <a:pt x="28266" y="2936"/>
                  <a:pt x="80609" y="0"/>
                </a:cubicBezTo>
                <a:cubicBezTo>
                  <a:pt x="132251" y="1500"/>
                  <a:pt x="156553" y="29802"/>
                  <a:pt x="161218" y="66235"/>
                </a:cubicBezTo>
                <a:cubicBezTo>
                  <a:pt x="153588" y="110267"/>
                  <a:pt x="123330" y="142409"/>
                  <a:pt x="80609" y="132470"/>
                </a:cubicBezTo>
                <a:cubicBezTo>
                  <a:pt x="35065" y="131909"/>
                  <a:pt x="2355" y="103941"/>
                  <a:pt x="0" y="66235"/>
                </a:cubicBezTo>
                <a:close/>
              </a:path>
            </a:pathLst>
          </a:custGeom>
          <a:noFill/>
          <a:ln w="19050"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B92E8FD3-D8CC-F968-E7E5-0BE151D72833}"/>
              </a:ext>
            </a:extLst>
          </p:cNvPr>
          <p:cNvCxnSpPr>
            <a:cxnSpLocks/>
            <a:stCxn id="43" idx="5"/>
            <a:endCxn id="41" idx="0"/>
          </p:cNvCxnSpPr>
          <p:nvPr/>
        </p:nvCxnSpPr>
        <p:spPr>
          <a:xfrm>
            <a:off x="6399824" y="1313648"/>
            <a:ext cx="2710505" cy="15782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Content Placeholder 5">
            <a:extLst>
              <a:ext uri="{FF2B5EF4-FFF2-40B4-BE49-F238E27FC236}">
                <a16:creationId xmlns:a16="http://schemas.microsoft.com/office/drawing/2014/main" id="{C6831387-E941-414D-DD18-532E731ABBD3}"/>
              </a:ext>
            </a:extLst>
          </p:cNvPr>
          <p:cNvSpPr txBox="1">
            <a:spLocks/>
          </p:cNvSpPr>
          <p:nvPr/>
        </p:nvSpPr>
        <p:spPr>
          <a:xfrm>
            <a:off x="1165789" y="5454298"/>
            <a:ext cx="10361193" cy="1190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Assimilation works for most methods, also fit to validation observations is improved!</a:t>
            </a:r>
          </a:p>
          <a:p>
            <a:r>
              <a:rPr lang="en-US" sz="2000" dirty="0" err="1"/>
              <a:t>WhiteNoise</a:t>
            </a:r>
            <a:r>
              <a:rPr lang="en-US" sz="2000" dirty="0"/>
              <a:t> shows signs of ensemble collapse</a:t>
            </a:r>
          </a:p>
        </p:txBody>
      </p:sp>
    </p:spTree>
    <p:extLst>
      <p:ext uri="{BB962C8B-B14F-4D97-AF65-F5344CB8AC3E}">
        <p14:creationId xmlns:p14="http://schemas.microsoft.com/office/powerpoint/2010/main" val="2050565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1" repeatCount="indefinite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24" grpId="0" animBg="1"/>
      <p:bldP spid="43" grpId="0" animBg="1"/>
      <p:bldP spid="81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23123</TotalTime>
  <Words>891</Words>
  <Application>Microsoft Macintosh PowerPoint</Application>
  <PresentationFormat>Widescreen</PresentationFormat>
  <Paragraphs>158</Paragraphs>
  <Slides>20</Slides>
  <Notes>15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-webkit-standard</vt:lpstr>
      <vt:lpstr>Aptos</vt:lpstr>
      <vt:lpstr>Aptos Display</vt:lpstr>
      <vt:lpstr>Arial</vt:lpstr>
      <vt:lpstr>Cambria Math</vt:lpstr>
      <vt:lpstr>Courier New</vt:lpstr>
      <vt:lpstr>Wingdings</vt:lpstr>
      <vt:lpstr>Office Theme</vt:lpstr>
      <vt:lpstr>Creating Good Ensembles for  High-Resolution Data Assimilation </vt:lpstr>
      <vt:lpstr>Outline</vt:lpstr>
      <vt:lpstr>PowerPoint Presentation</vt:lpstr>
      <vt:lpstr>PowerPoint Presentation</vt:lpstr>
      <vt:lpstr>Study Objectives</vt:lpstr>
      <vt:lpstr>Case-study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Max F</dc:creator>
  <cp:lastModifiedBy>Max F</cp:lastModifiedBy>
  <cp:revision>1354</cp:revision>
  <dcterms:created xsi:type="dcterms:W3CDTF">2026-05-18T08:14:46Z</dcterms:created>
  <dcterms:modified xsi:type="dcterms:W3CDTF">2026-06-15T11:32:01Z</dcterms:modified>
</cp:coreProperties>
</file>