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tags/tag2.xml" ContentType="application/vnd.openxmlformats-officedocument.presentationml.tags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34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1" r:id="rId1"/>
  </p:sldMasterIdLst>
  <p:notesMasterIdLst>
    <p:notesMasterId r:id="rId43"/>
  </p:notesMasterIdLst>
  <p:sldIdLst>
    <p:sldId id="419" r:id="rId2"/>
    <p:sldId id="3879" r:id="rId3"/>
    <p:sldId id="4025" r:id="rId4"/>
    <p:sldId id="3927" r:id="rId5"/>
    <p:sldId id="4024" r:id="rId6"/>
    <p:sldId id="4032" r:id="rId7"/>
    <p:sldId id="4031" r:id="rId8"/>
    <p:sldId id="4038" r:id="rId9"/>
    <p:sldId id="4039" r:id="rId10"/>
    <p:sldId id="4036" r:id="rId11"/>
    <p:sldId id="4043" r:id="rId12"/>
    <p:sldId id="4049" r:id="rId13"/>
    <p:sldId id="4044" r:id="rId14"/>
    <p:sldId id="4045" r:id="rId15"/>
    <p:sldId id="4054" r:id="rId16"/>
    <p:sldId id="4055" r:id="rId17"/>
    <p:sldId id="4056" r:id="rId18"/>
    <p:sldId id="4046" r:id="rId19"/>
    <p:sldId id="4047" r:id="rId20"/>
    <p:sldId id="4048" r:id="rId21"/>
    <p:sldId id="4051" r:id="rId22"/>
    <p:sldId id="4040" r:id="rId23"/>
    <p:sldId id="3914" r:id="rId24"/>
    <p:sldId id="3911" r:id="rId25"/>
    <p:sldId id="3931" r:id="rId26"/>
    <p:sldId id="3932" r:id="rId27"/>
    <p:sldId id="3933" r:id="rId28"/>
    <p:sldId id="3940" r:id="rId29"/>
    <p:sldId id="3941" r:id="rId30"/>
    <p:sldId id="3942" r:id="rId31"/>
    <p:sldId id="3944" r:id="rId32"/>
    <p:sldId id="3936" r:id="rId33"/>
    <p:sldId id="4063" r:id="rId34"/>
    <p:sldId id="3992" r:id="rId35"/>
    <p:sldId id="4059" r:id="rId36"/>
    <p:sldId id="4062" r:id="rId37"/>
    <p:sldId id="4061" r:id="rId38"/>
    <p:sldId id="4058" r:id="rId39"/>
    <p:sldId id="3988" r:id="rId40"/>
    <p:sldId id="3990" r:id="rId41"/>
    <p:sldId id="820" r:id="rId4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  <a:srgbClr val="005493"/>
    <a:srgbClr val="00FA00"/>
    <a:srgbClr val="008F00"/>
    <a:srgbClr val="0091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028515-1C19-9D4A-9EA5-1B5DA1336C5B}" v="7" dt="2026-06-16T04:53:18.08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17"/>
    <p:restoredTop sz="90436"/>
  </p:normalViewPr>
  <p:slideViewPr>
    <p:cSldViewPr snapToGrid="0" snapToObjects="1">
      <p:cViewPr varScale="1">
        <p:scale>
          <a:sx n="163" d="100"/>
          <a:sy n="163" d="100"/>
        </p:scale>
        <p:origin x="28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microsoft.com/office/2016/11/relationships/changesInfo" Target="changesInfos/changesInfo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li Lei" userId="99234767ec0b158c" providerId="LiveId" clId="{8D5D4631-5DCA-501E-86EF-A2C69863AA77}"/>
    <pc:docChg chg="custSel addSld delSld modSld">
      <pc:chgData name="Lili Lei" userId="99234767ec0b158c" providerId="LiveId" clId="{8D5D4631-5DCA-501E-86EF-A2C69863AA77}" dt="2026-06-16T11:10:36.520" v="163" actId="2696"/>
      <pc:docMkLst>
        <pc:docMk/>
      </pc:docMkLst>
      <pc:sldChg chg="add del">
        <pc:chgData name="Lili Lei" userId="99234767ec0b158c" providerId="LiveId" clId="{8D5D4631-5DCA-501E-86EF-A2C69863AA77}" dt="2026-06-16T11:10:36.520" v="163" actId="2696"/>
        <pc:sldMkLst>
          <pc:docMk/>
          <pc:sldMk cId="1892118469" sldId="3881"/>
        </pc:sldMkLst>
      </pc:sldChg>
      <pc:sldChg chg="del">
        <pc:chgData name="Lili Lei" userId="99234767ec0b158c" providerId="LiveId" clId="{8D5D4631-5DCA-501E-86EF-A2C69863AA77}" dt="2026-06-16T04:53:13.633" v="154" actId="2696"/>
        <pc:sldMkLst>
          <pc:docMk/>
          <pc:sldMk cId="4015915762" sldId="3881"/>
        </pc:sldMkLst>
      </pc:sldChg>
      <pc:sldChg chg="addSp delSp modSp mod">
        <pc:chgData name="Lili Lei" userId="99234767ec0b158c" providerId="LiveId" clId="{8D5D4631-5DCA-501E-86EF-A2C69863AA77}" dt="2026-06-14T10:29:15.602" v="153" actId="478"/>
        <pc:sldMkLst>
          <pc:docMk/>
          <pc:sldMk cId="4026386918" sldId="3933"/>
        </pc:sldMkLst>
      </pc:sldChg>
      <pc:sldChg chg="modSp mod">
        <pc:chgData name="Lili Lei" userId="99234767ec0b158c" providerId="LiveId" clId="{8D5D4631-5DCA-501E-86EF-A2C69863AA77}" dt="2026-06-14T10:26:17.393" v="148" actId="1076"/>
        <pc:sldMkLst>
          <pc:docMk/>
          <pc:sldMk cId="1809190024" sldId="3992"/>
        </pc:sldMkLst>
        <pc:spChg chg="mod">
          <ac:chgData name="Lili Lei" userId="99234767ec0b158c" providerId="LiveId" clId="{8D5D4631-5DCA-501E-86EF-A2C69863AA77}" dt="2026-06-14T10:26:17.393" v="148" actId="1076"/>
          <ac:spMkLst>
            <pc:docMk/>
            <pc:sldMk cId="1809190024" sldId="3992"/>
            <ac:spMk id="26" creationId="{022F9E55-A247-A6BF-96D9-8CF4E46BD576}"/>
          </ac:spMkLst>
        </pc:spChg>
      </pc:sldChg>
      <pc:sldChg chg="add del">
        <pc:chgData name="Lili Lei" userId="99234767ec0b158c" providerId="LiveId" clId="{8D5D4631-5DCA-501E-86EF-A2C69863AA77}" dt="2026-06-16T11:10:36.514" v="160" actId="2696"/>
        <pc:sldMkLst>
          <pc:docMk/>
          <pc:sldMk cId="2380646369" sldId="3997"/>
        </pc:sldMkLst>
      </pc:sldChg>
      <pc:sldChg chg="add del">
        <pc:chgData name="Lili Lei" userId="99234767ec0b158c" providerId="LiveId" clId="{8D5D4631-5DCA-501E-86EF-A2C69863AA77}" dt="2026-06-16T11:10:36.519" v="162" actId="2696"/>
        <pc:sldMkLst>
          <pc:docMk/>
          <pc:sldMk cId="1593230704" sldId="4000"/>
        </pc:sldMkLst>
      </pc:sldChg>
      <pc:sldChg chg="add del">
        <pc:chgData name="Lili Lei" userId="99234767ec0b158c" providerId="LiveId" clId="{8D5D4631-5DCA-501E-86EF-A2C69863AA77}" dt="2026-06-16T11:10:36.515" v="161" actId="2696"/>
        <pc:sldMkLst>
          <pc:docMk/>
          <pc:sldMk cId="3971046395" sldId="4001"/>
        </pc:sldMkLst>
      </pc:sldChg>
      <pc:sldChg chg="add del">
        <pc:chgData name="Lili Lei" userId="99234767ec0b158c" providerId="LiveId" clId="{8D5D4631-5DCA-501E-86EF-A2C69863AA77}" dt="2026-06-16T11:10:36.502" v="156" actId="2696"/>
        <pc:sldMkLst>
          <pc:docMk/>
          <pc:sldMk cId="1297275607" sldId="4003"/>
        </pc:sldMkLst>
      </pc:sldChg>
      <pc:sldChg chg="add del">
        <pc:chgData name="Lili Lei" userId="99234767ec0b158c" providerId="LiveId" clId="{8D5D4631-5DCA-501E-86EF-A2C69863AA77}" dt="2026-06-16T11:10:36.506" v="157" actId="2696"/>
        <pc:sldMkLst>
          <pc:docMk/>
          <pc:sldMk cId="1923002030" sldId="4004"/>
        </pc:sldMkLst>
      </pc:sldChg>
      <pc:sldChg chg="add del">
        <pc:chgData name="Lili Lei" userId="99234767ec0b158c" providerId="LiveId" clId="{8D5D4631-5DCA-501E-86EF-A2C69863AA77}" dt="2026-06-16T11:10:36.512" v="158" actId="2696"/>
        <pc:sldMkLst>
          <pc:docMk/>
          <pc:sldMk cId="524763419" sldId="4005"/>
        </pc:sldMkLst>
      </pc:sldChg>
      <pc:sldChg chg="modSp mod">
        <pc:chgData name="Lili Lei" userId="99234767ec0b158c" providerId="LiveId" clId="{8D5D4631-5DCA-501E-86EF-A2C69863AA77}" dt="2026-06-14T10:17:42.609" v="68" actId="20577"/>
        <pc:sldMkLst>
          <pc:docMk/>
          <pc:sldMk cId="2490110776" sldId="4036"/>
        </pc:sldMkLst>
        <pc:spChg chg="mod">
          <ac:chgData name="Lili Lei" userId="99234767ec0b158c" providerId="LiveId" clId="{8D5D4631-5DCA-501E-86EF-A2C69863AA77}" dt="2026-06-14T10:17:42.609" v="68" actId="20577"/>
          <ac:spMkLst>
            <pc:docMk/>
            <pc:sldMk cId="2490110776" sldId="4036"/>
            <ac:spMk id="59" creationId="{42938B57-77CB-71BD-C499-4FC8CC0A67D4}"/>
          </ac:spMkLst>
        </pc:spChg>
      </pc:sldChg>
      <pc:sldChg chg="addSp modSp mod">
        <pc:chgData name="Lili Lei" userId="99234767ec0b158c" providerId="LiveId" clId="{8D5D4631-5DCA-501E-86EF-A2C69863AA77}" dt="2026-06-14T10:19:11.148" v="127" actId="1037"/>
        <pc:sldMkLst>
          <pc:docMk/>
          <pc:sldMk cId="587188236" sldId="4051"/>
        </pc:sldMkLst>
        <pc:spChg chg="add mod">
          <ac:chgData name="Lili Lei" userId="99234767ec0b158c" providerId="LiveId" clId="{8D5D4631-5DCA-501E-86EF-A2C69863AA77}" dt="2026-06-14T10:19:11.148" v="127" actId="1037"/>
          <ac:spMkLst>
            <pc:docMk/>
            <pc:sldMk cId="587188236" sldId="4051"/>
            <ac:spMk id="7" creationId="{08FAF24F-3A76-4052-5708-DAA12CB47E21}"/>
          </ac:spMkLst>
        </pc:spChg>
        <pc:spChg chg="add mod">
          <ac:chgData name="Lili Lei" userId="99234767ec0b158c" providerId="LiveId" clId="{8D5D4631-5DCA-501E-86EF-A2C69863AA77}" dt="2026-06-14T10:18:44.746" v="98" actId="1076"/>
          <ac:spMkLst>
            <pc:docMk/>
            <pc:sldMk cId="587188236" sldId="4051"/>
            <ac:spMk id="8" creationId="{C20D7FD5-A396-40F9-5BC6-110DD4654993}"/>
          </ac:spMkLst>
        </pc:spChg>
      </pc:sldChg>
      <pc:sldChg chg="add del">
        <pc:chgData name="Lili Lei" userId="99234767ec0b158c" providerId="LiveId" clId="{8D5D4631-5DCA-501E-86EF-A2C69863AA77}" dt="2026-06-16T11:10:36.513" v="159" actId="2696"/>
        <pc:sldMkLst>
          <pc:docMk/>
          <pc:sldMk cId="2528658690" sldId="405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E6F989-0A50-954F-9642-E4C4557292B0}" type="datetimeFigureOut">
              <a:rPr lang="en-CN" smtClean="0"/>
              <a:t>6/17/26</a:t>
            </a:fld>
            <a:endParaRPr lang="en-C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7511F4-35FE-3C49-94DC-8E815E4083C9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957100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46313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2BA148-8BE2-0EB1-50A8-F5D57B60EB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5D0FCC-C94D-4ECB-5F25-5AC63C569A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8F3F5E-B83F-8DC0-0898-7021D07629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BF83AD-1C83-DF7B-F346-63F3390051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511F4-35FE-3C49-94DC-8E815E4083C9}" type="slidenum">
              <a:rPr lang="en-CN" smtClean="0"/>
              <a:t>10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4941792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6CCD6F-2416-D09E-3D27-C78CEEBCF2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E98262-577E-2369-620F-B956DB662F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E013A7-7611-291C-7C87-576B573174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409167-4D44-F6F3-46AA-F344F0063A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511F4-35FE-3C49-94DC-8E815E4083C9}" type="slidenum">
              <a:rPr lang="en-CN" smtClean="0"/>
              <a:t>11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8918374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39319-0083-5330-99D1-8F660E40CA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2D0C2A-5799-9B32-CC56-5C3F35EB46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2900828-F68A-39DF-BC3A-61AC12FC80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A73E61-51AE-A495-20A8-2A7968C8E8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511F4-35FE-3C49-94DC-8E815E4083C9}" type="slidenum">
              <a:rPr lang="en-CN" smtClean="0"/>
              <a:t>12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1996886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99DE09-4803-EA81-5E84-8E70BC31A8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09A361-7A13-7FDA-CBC6-9EF428A90E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6ECE49-CE02-BC12-5D23-00196CFD25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25407C-74E7-0EB5-EE85-A34432C921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511F4-35FE-3C49-94DC-8E815E4083C9}" type="slidenum">
              <a:rPr lang="en-CN" smtClean="0"/>
              <a:t>13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2935072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3B9D71-3E08-2247-4845-D7974E2C3B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FB47E6-2D8C-800C-C9E0-38A0827BAD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12910A2-729A-C1E2-D500-5EBD9BA15E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92772E-65B3-9ACD-6842-61BDF35C9A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511F4-35FE-3C49-94DC-8E815E4083C9}" type="slidenum">
              <a:rPr lang="en-CN" smtClean="0"/>
              <a:t>14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4517302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E804C7-89C2-8DB0-2234-4622761BFC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4A3C40-1242-FDBB-3D2D-5E8BB2724A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72EE3EA-C5B4-059B-ED5A-5691D994BB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BD4357-8F43-5999-3CA3-B39557F85E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511F4-35FE-3C49-94DC-8E815E4083C9}" type="slidenum">
              <a:rPr lang="en-CN" smtClean="0"/>
              <a:t>15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6518952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D04564-679C-2D87-4F8F-20E59DED93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2FA858-8E15-3D85-3279-5622C8E952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3B7AA4-F158-A2AD-8E66-57EA3009FE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82BDB4-2490-B64D-9993-CDCCDF4468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511F4-35FE-3C49-94DC-8E815E4083C9}" type="slidenum">
              <a:rPr lang="en-CN" smtClean="0"/>
              <a:t>16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40963911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FF9E75-3C54-225B-CCBB-11BC3B2200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FA30F0-3B54-3022-BD7F-9508F7A671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6D8175D-AEC1-E49F-B8C7-9A627F77D0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CE0181-8E6C-8F35-8E42-9971EACF03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511F4-35FE-3C49-94DC-8E815E4083C9}" type="slidenum">
              <a:rPr lang="en-CN" smtClean="0"/>
              <a:t>17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9466129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C9D653-67A1-1F06-A4A9-C038FE442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B0FA23-217D-FCA9-936A-3FADBF85E7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C3EC14-DA14-2DF3-2AD2-E334E8CE67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6C13EA-0C06-1BB2-903D-8BE4A11B43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511F4-35FE-3C49-94DC-8E815E4083C9}" type="slidenum">
              <a:rPr lang="en-CN" smtClean="0"/>
              <a:t>18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0307533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5F2DFF-92A4-D3EB-CA34-045717FC8C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2B7C07-D702-8013-B38C-3A639522F7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628F57-1795-3555-9563-BF37D7B9AC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57BD8F-857C-36D3-A6E5-EA9A76DE14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511F4-35FE-3C49-94DC-8E815E4083C9}" type="slidenum">
              <a:rPr lang="en-CN" smtClean="0"/>
              <a:t>19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4880989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8CAF46-7E54-2487-1ACA-15BBC3703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9575C0-C6D9-2706-6145-4B0EC49465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3C9BFC-98A7-E88A-DB09-2796979E7F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7E9973-1B23-471E-DDBF-464F19D957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511F4-35FE-3C49-94DC-8E815E4083C9}" type="slidenum">
              <a:rPr lang="en-CN" smtClean="0"/>
              <a:t>2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54406871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38A6E3-C791-2225-A585-B7D8170B4D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BD521E5-44AF-C11B-4B5F-08E4087249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E45E31-D275-2191-237A-3EC6306B1F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2B1267-4B48-1C3B-D20C-037D3D7E4F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511F4-35FE-3C49-94DC-8E815E4083C9}" type="slidenum">
              <a:rPr lang="en-CN" smtClean="0"/>
              <a:t>20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39961187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EA9895-B2FB-CE31-9100-441012DDD2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415E65-C108-38FF-E427-592F61C122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99F48E-9234-BE0E-C5A3-323855BE59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273B49-4E16-D362-55DF-CB293B29BE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511F4-35FE-3C49-94DC-8E815E4083C9}" type="slidenum">
              <a:rPr lang="en-CN" smtClean="0"/>
              <a:t>21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41394330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DD80CB-989E-E34B-5840-91FD7F7E17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E448CB-EB25-7403-13D9-417EDDCF07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A7426B-48E2-B598-DA3C-050697FED0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4F38B7-FF69-C562-A14F-E3FF8C0E87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511F4-35FE-3C49-94DC-8E815E4083C9}" type="slidenum">
              <a:rPr lang="en-CN" smtClean="0"/>
              <a:t>22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15162541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A69014-4CCF-ECC3-F85C-27539EEA6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03482F-6F87-7C6C-EC36-E562BDC180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D10EE4-2C45-96BF-42F4-E5226AF943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D59089-2238-F6FD-5719-AAF478545C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511F4-35FE-3C49-94DC-8E815E4083C9}" type="slidenum">
              <a:rPr lang="en-CN" smtClean="0"/>
              <a:t>23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82319003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5BE694-DFEF-073A-A638-9DF6196C58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97AFA19-BAF2-DF3C-E09E-A569D7ED4C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55BFDA-E98B-AAAA-906A-6CC625D7ED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900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except for the degradations near the poles</a:t>
            </a:r>
            <a:endParaRPr lang="en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869900-222A-0E10-8934-F9C4E2CA37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511F4-35FE-3C49-94DC-8E815E4083C9}" type="slidenum">
              <a:rPr lang="en-CN" smtClean="0"/>
              <a:t>24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6350775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DB2E63-1CE6-3DDC-0170-4F383B2121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3EDF16-A27C-90B2-9D73-21F83DC08F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859CDC-0F38-516A-18AF-4F5BD5296E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725079-F055-5DBE-DF8A-4005B5BCAB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511F4-35FE-3C49-94DC-8E815E4083C9}" type="slidenum">
              <a:rPr lang="en-CN" smtClean="0"/>
              <a:t>25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10892104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66017C-FC4C-BC48-F6A4-549E488472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CB00A3-A659-886A-FC30-7407EE7DB0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BF2F0E-C0AB-D894-1195-7653EAD40D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154FB6-59F4-DC45-9400-CA00F361E6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511F4-35FE-3C49-94DC-8E815E4083C9}" type="slidenum">
              <a:rPr lang="en-CN" smtClean="0"/>
              <a:t>26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90067757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4813B6-C94D-C35A-5491-B983FD11A4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BDD9E9-D5D3-46C3-1D0E-BCD301CBC4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C15343-56D5-8FDF-32CB-153A1E47A9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D8C566-0B6F-82EF-19CD-7B9A6A172A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511F4-35FE-3C49-94DC-8E815E4083C9}" type="slidenum">
              <a:rPr lang="en-CN" smtClean="0"/>
              <a:t>27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19970543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F9C0CF-0EBF-5935-BA5C-7CEBC823DF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A4C8277-99FD-314D-17F9-451555E912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4F45D1-869C-0990-6D0E-B53D544055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66A294-C666-9236-3B03-ED639556F3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511F4-35FE-3C49-94DC-8E815E4083C9}" type="slidenum">
              <a:rPr lang="en-CN" smtClean="0"/>
              <a:t>28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82576638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55C56D-AF80-597D-4476-A6DF0E212B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BD750A-90B1-5A49-8D05-60552127F8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E9175BA-AADA-E385-A51D-D38A48BB49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C64501-F88F-3008-4A41-2E3B1B4F40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511F4-35FE-3C49-94DC-8E815E4083C9}" type="slidenum">
              <a:rPr lang="en-CN" smtClean="0"/>
              <a:t>29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2858355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0658C1-6159-E440-4906-7F1E7FD58C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C8C8E7-23B6-66BD-4B76-BF1C61BA6A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32C48D5-9821-19D0-9953-9E5561C584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F7844A-58DA-55A3-0743-38250EC70F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511F4-35FE-3C49-94DC-8E815E4083C9}" type="slidenum">
              <a:rPr lang="en-CN" smtClean="0"/>
              <a:t>3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88681935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EC45C-74B4-334B-195A-A1FD6E190E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80DD27-CA89-04DE-4B5D-21067D561E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B2320A-D5B6-1834-C830-B7709D708A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Experiment NETANA is superior to experiments LIM and OFF, with enlarged advantages given sparser proxies</a:t>
            </a:r>
          </a:p>
          <a:p>
            <a:endParaRPr lang="en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5792D4-3433-2287-4A87-620968DCB4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511F4-35FE-3C49-94DC-8E815E4083C9}" type="slidenum">
              <a:rPr lang="en-CN" smtClean="0"/>
              <a:t>30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3533204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5C9CE4-6543-4622-DB36-12C5448FED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372611B-15AC-A285-99D0-B918F13226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9EFADF-55A4-4636-77C8-F28023FD58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The advantages of </a:t>
            </a:r>
            <a:r>
              <a:rPr lang="en-US" dirty="0" err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Exp_NETANA</a:t>
            </a: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 over </a:t>
            </a:r>
            <a:r>
              <a:rPr lang="en-US" dirty="0" err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Exp_LIM</a:t>
            </a: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 and </a:t>
            </a:r>
            <a:r>
              <a:rPr lang="en-US" dirty="0" err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Exp_OFF</a:t>
            </a: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 are mainly led by the nonlinear predictive skills provided by the NET and more informative ensembles by the analog blending. The differences among </a:t>
            </a:r>
            <a:r>
              <a:rPr lang="en-US" dirty="0" err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Exp_OFF</a:t>
            </a: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Exp_LIM</a:t>
            </a: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 and </a:t>
            </a:r>
            <a:r>
              <a:rPr lang="en-US" dirty="0" err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Exp_NETANA</a:t>
            </a: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 are enlarged with sparser proxy data.</a:t>
            </a:r>
            <a:endParaRPr lang="en-CN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endParaRPr lang="en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A1F83C-9F9E-DA52-C15A-E6AE018283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511F4-35FE-3C49-94DC-8E815E4083C9}" type="slidenum">
              <a:rPr lang="en-CN" smtClean="0"/>
              <a:t>31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21570180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7E64CE-7EB3-511D-3286-EBF2737DD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CAE8DF-15A9-FFD4-B9E7-69398DDECA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9845A8-40BB-EAD7-8FD9-B50FC731C8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67D2B8-051B-C003-1937-349ACD52BB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511F4-35FE-3C49-94DC-8E815E4083C9}" type="slidenum">
              <a:rPr lang="en-CN" smtClean="0"/>
              <a:t>32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7605443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154978-1CB7-7598-A259-9DFB36A6B5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D1F398E-CCD9-86F6-8239-2D858406A6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03E94A-83C5-0B02-9DA2-E94CF0D843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4BD3D3-694E-9C0C-E6EA-1FE7B70D63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511F4-35FE-3C49-94DC-8E815E4083C9}" type="slidenum">
              <a:rPr lang="en-CN" smtClean="0"/>
              <a:t>33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2621081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5E3E97-7384-04F5-919E-38F12BB801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AD4D56-F2BF-D8D7-D18C-8216A4D6E2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2E3373-02F3-52F0-5693-2E3B8F6208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8A833A-F228-5FF7-704C-E3C9972C71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511F4-35FE-3C49-94DC-8E815E4083C9}" type="slidenum">
              <a:rPr lang="en-CN" smtClean="0"/>
              <a:t>34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62193587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2C76A2-D483-3F42-DE20-586A019383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533409-9706-9F7C-F29F-E12F58CB9D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3749AA-06A4-61AD-82AC-95BE6C9F9D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6F1C45-C27D-ED16-E96C-762E175FF4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511F4-35FE-3C49-94DC-8E815E4083C9}" type="slidenum">
              <a:rPr lang="en-CN" smtClean="0"/>
              <a:t>35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84164589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D5AD5E-C2B2-5BB0-F369-7225831A54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437220-5431-2E73-2913-BFE5BCCBA8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12D057-1F9C-EBD0-078F-11B1B0196D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1AAB93-A1F6-DEAB-4C8E-8108186A11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511F4-35FE-3C49-94DC-8E815E4083C9}" type="slidenum">
              <a:rPr lang="en-CN" smtClean="0"/>
              <a:t>36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61828089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911028-3F43-18EC-CADA-101BE21DCE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3E2FC8-FCB8-FB1B-A59E-29F2A0F584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743957-EE85-356A-A3EB-6AFD651FF4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4476D6-B778-A114-0F5E-2AA6C1673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511F4-35FE-3C49-94DC-8E815E4083C9}" type="slidenum">
              <a:rPr lang="en-CN" smtClean="0"/>
              <a:t>37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80111576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334C7A-C59C-BABF-362B-AB675415FB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AD8D50-30B2-9795-5B9D-33B44CFF74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22FF19-AA29-76DD-3FC5-A4A34BADE0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DDC67E-F83D-4EF7-2A13-CB96B7BAF7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511F4-35FE-3C49-94DC-8E815E4083C9}" type="slidenum">
              <a:rPr lang="en-CN" smtClean="0"/>
              <a:t>38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65118331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79590-B4D8-063A-F25B-982E00853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7E1031-D34D-7F08-6495-CE3C371F8A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6FA6F0-1BF2-954F-1C86-170D839FC6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Assimilation of atmospheric / oceanic proxy in the associated component model is beneficial for the reconstruction of SAT / SST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, so the advantages of SCDA for PDA are demonstrated</a:t>
            </a:r>
          </a:p>
          <a:p>
            <a:endParaRPr lang="en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E9DB8D-D40D-8846-289D-DF2E09718F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511F4-35FE-3C49-94DC-8E815E4083C9}" type="slidenum">
              <a:rPr lang="en-CN" smtClean="0"/>
              <a:t>39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4586108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311EB8-51EF-3784-DEA1-AE1BD95785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2141A4-ED35-F286-18F7-89CFF235BF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F67632-DF07-1ED1-4584-9C11879431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55065C-1FDE-7B05-12AE-89C2F64B83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511F4-35FE-3C49-94DC-8E815E4083C9}" type="slidenum">
              <a:rPr lang="en-CN" smtClean="0"/>
              <a:t>4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89646606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8DA91-BB47-DB7F-5DB9-A52DFFC443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D27620-57B0-393C-FE42-FD720277C3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A8D6F7-3934-B6C9-3856-F782D0D132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9282D6-8775-48E8-7A52-A70233E50F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511F4-35FE-3C49-94DC-8E815E4083C9}" type="slidenum">
              <a:rPr lang="en-CN" smtClean="0"/>
              <a:t>40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33215256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C725DB-59CB-1F4C-918E-32E00E4944D0}" type="slidenum">
              <a:rPr lang="x-none" smtClean="0"/>
              <a:t>41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4139357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E6144-6C81-DDD7-AD13-B51DAEB330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65A820-F5AA-C1F9-D13D-126642FEB1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180235-A7CA-4156-4E32-EC795B945D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30EABC-FF1A-D3C6-5B31-691201F232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511F4-35FE-3C49-94DC-8E815E4083C9}" type="slidenum">
              <a:rPr lang="en-CN" smtClean="0"/>
              <a:t>5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6139852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1375CF-567E-0F7A-98D5-DA73FB3EC2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853CEA-0B68-535B-1844-2BF25CAF2C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EA5BF0-7A95-75FC-C4CE-29F0FAD7B7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24F8B9-A7A7-A47F-FA40-4224F024C6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511F4-35FE-3C49-94DC-8E815E4083C9}" type="slidenum">
              <a:rPr lang="en-CN" smtClean="0"/>
              <a:t>6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5779885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3C9B60-CD1E-F01A-220A-AE84A70B1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98B312C-4A36-6EA3-32AB-444B726ACE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4C676A-DAAC-6D74-046B-CC94D09A8D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AC9E93-803F-82A5-399B-F16E986D29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511F4-35FE-3C49-94DC-8E815E4083C9}" type="slidenum">
              <a:rPr lang="en-CN" smtClean="0"/>
              <a:t>7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6961556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3B3E8-936B-8F52-CB39-E1321C21E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DE6B17-53F2-9072-1DA1-39ABFE3C8C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AE63F7B-F543-BE05-9948-2EFA4EAAE1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73EFCD-1A0C-6FC3-B3F4-798992FD0A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511F4-35FE-3C49-94DC-8E815E4083C9}" type="slidenum">
              <a:rPr lang="en-CN" smtClean="0"/>
              <a:t>8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2559078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4F4BCF-5391-2182-0ADB-1DBE22FDA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2E74865-8A9B-1D06-9959-303EB7B2D6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E565643-9254-0156-AC9B-6EFD11D336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5FB5DE-ACBB-FB88-BEB1-9454D1F21B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511F4-35FE-3C49-94DC-8E815E4083C9}" type="slidenum">
              <a:rPr lang="en-CN" smtClean="0"/>
              <a:t>9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243443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EA02E-1227-D249-B8EF-AB8D11E4D758}" type="datetime1">
              <a:rPr lang="en-US" smtClean="0"/>
              <a:t>6/17/26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7867-DE57-184F-A980-B499BE3BE7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209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40765-B0D3-A344-809B-2C7602DE4877}" type="datetime1">
              <a:rPr lang="en-US" smtClean="0"/>
              <a:t>6/17/26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7867-DE57-184F-A980-B499BE3BE7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088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3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3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D5402-28FF-A741-A1D5-2885B1F0BFC1}" type="datetime1">
              <a:rPr lang="en-US" smtClean="0"/>
              <a:t>6/17/26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7867-DE57-184F-A980-B499BE3BE7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3528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116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 descr="logo-04">
            <a:extLst>
              <a:ext uri="{FF2B5EF4-FFF2-40B4-BE49-F238E27FC236}">
                <a16:creationId xmlns:a16="http://schemas.microsoft.com/office/drawing/2014/main" id="{E0791704-3EC5-425C-B8DB-50336076DF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39086"/>
          <a:stretch/>
        </p:blipFill>
        <p:spPr>
          <a:xfrm>
            <a:off x="-201454" y="-348615"/>
            <a:ext cx="1504474" cy="163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098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3B606-FA29-F84D-892D-3394957A7B46}" type="datetime1">
              <a:rPr lang="en-US" smtClean="0"/>
              <a:t>6/17/26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7867-DE57-184F-A980-B499BE3BE7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272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DAE9-0DBA-7F4E-B6D9-6BC625215734}" type="datetime1">
              <a:rPr lang="en-US" smtClean="0"/>
              <a:t>6/17/26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7867-DE57-184F-A980-B499BE3BE7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877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8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972BB-3BF0-0F42-9D95-178EF58CABC0}" type="datetime1">
              <a:rPr lang="en-US" smtClean="0"/>
              <a:t>6/17/26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7867-DE57-184F-A980-B499BE3BE7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008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DDEA9-C48D-8A43-A80D-9F5BAFD9B96E}" type="datetime1">
              <a:rPr lang="en-US" smtClean="0"/>
              <a:t>6/17/26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7867-DE57-184F-A980-B499BE3BE7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23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70F05-ACDA-EE4F-8D92-08DE4181E3C0}" type="datetime1">
              <a:rPr lang="en-US" smtClean="0"/>
              <a:t>6/17/26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7867-DE57-184F-A980-B499BE3BE7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88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E9AFD-C865-3046-B0BB-8350E7B12CFA}" type="datetime1">
              <a:rPr lang="en-US" smtClean="0"/>
              <a:t>6/17/26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7867-DE57-184F-A980-B499BE3BE7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553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FACD3-0ADA-1C4C-82FB-4D4031CDBC11}" type="datetime1">
              <a:rPr lang="en-US" smtClean="0"/>
              <a:t>6/17/26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7867-DE57-184F-A980-B499BE3BE7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599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6C7F3-F392-9C4A-B1AF-C897DE2BABB9}" type="datetime1">
              <a:rPr lang="en-US" smtClean="0"/>
              <a:t>6/17/26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7867-DE57-184F-A980-B499BE3BE7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899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DF348-998A-4E4D-8EE7-84EAEEDB90CD}" type="datetime1">
              <a:rPr lang="en-US" smtClean="0"/>
              <a:t>6/17/26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B07867-DE57-184F-A980-B499BE3BE7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997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32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3.png"/><Relationship Id="rId9" Type="http://schemas.openxmlformats.org/officeDocument/2006/relationships/image" Target="../media/image33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13" Type="http://schemas.openxmlformats.org/officeDocument/2006/relationships/image" Target="../media/image41.emf"/><Relationship Id="rId3" Type="http://schemas.openxmlformats.org/officeDocument/2006/relationships/image" Target="../media/image13.png"/><Relationship Id="rId7" Type="http://schemas.openxmlformats.org/officeDocument/2006/relationships/image" Target="../media/image38.emf"/><Relationship Id="rId12" Type="http://schemas.openxmlformats.org/officeDocument/2006/relationships/oleObject" Target="../embeddings/oleObject7.bin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42.emf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4.bin"/><Relationship Id="rId11" Type="http://schemas.openxmlformats.org/officeDocument/2006/relationships/image" Target="../media/image40.emf"/><Relationship Id="rId5" Type="http://schemas.openxmlformats.org/officeDocument/2006/relationships/image" Target="../media/image37.emf"/><Relationship Id="rId15" Type="http://schemas.openxmlformats.org/officeDocument/2006/relationships/oleObject" Target="../embeddings/oleObject8.bin"/><Relationship Id="rId10" Type="http://schemas.openxmlformats.org/officeDocument/2006/relationships/oleObject" Target="../embeddings/oleObject6.bin"/><Relationship Id="rId4" Type="http://schemas.openxmlformats.org/officeDocument/2006/relationships/oleObject" Target="../embeddings/oleObject3.bin"/><Relationship Id="rId9" Type="http://schemas.openxmlformats.org/officeDocument/2006/relationships/image" Target="../media/image39.emf"/><Relationship Id="rId14" Type="http://schemas.openxmlformats.org/officeDocument/2006/relationships/image" Target="../media/image1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7" Type="http://schemas.openxmlformats.org/officeDocument/2006/relationships/image" Target="../media/image57.pn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56.png"/><Relationship Id="rId5" Type="http://schemas.openxmlformats.org/officeDocument/2006/relationships/notesSlide" Target="../notesSlides/notesSlide34.xml"/><Relationship Id="rId4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11">
            <a:extLst>
              <a:ext uri="{FF2B5EF4-FFF2-40B4-BE49-F238E27FC236}">
                <a16:creationId xmlns:a16="http://schemas.microsoft.com/office/drawing/2014/main" id="{2A3559EF-6E6D-2B91-FFB4-F0F446A57B93}"/>
              </a:ext>
            </a:extLst>
          </p:cNvPr>
          <p:cNvSpPr/>
          <p:nvPr/>
        </p:nvSpPr>
        <p:spPr>
          <a:xfrm>
            <a:off x="766583" y="2478699"/>
            <a:ext cx="76249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400" b="1" dirty="0">
                <a:solidFill>
                  <a:srgbClr val="B88F4D"/>
                </a:solidFill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Lili Lei</a:t>
            </a:r>
          </a:p>
        </p:txBody>
      </p:sp>
      <p:pic>
        <p:nvPicPr>
          <p:cNvPr id="11" name="图片 4" descr="logo-08">
            <a:extLst>
              <a:ext uri="{FF2B5EF4-FFF2-40B4-BE49-F238E27FC236}">
                <a16:creationId xmlns:a16="http://schemas.microsoft.com/office/drawing/2014/main" id="{09B19826-7800-5A91-1AE2-7686FB1B94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227" y="3999547"/>
            <a:ext cx="3649028" cy="1414463"/>
          </a:xfrm>
          <a:prstGeom prst="rect">
            <a:avLst/>
          </a:prstGeom>
        </p:spPr>
      </p:pic>
      <p:pic>
        <p:nvPicPr>
          <p:cNvPr id="12" name="图片 5" descr="logo-08">
            <a:extLst>
              <a:ext uri="{FF2B5EF4-FFF2-40B4-BE49-F238E27FC236}">
                <a16:creationId xmlns:a16="http://schemas.microsoft.com/office/drawing/2014/main" id="{74840AE4-123A-4F8E-774A-CDFC96F19C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5180647" y="3999547"/>
            <a:ext cx="3649028" cy="1414463"/>
          </a:xfrm>
          <a:prstGeom prst="rect">
            <a:avLst/>
          </a:prstGeom>
        </p:spPr>
      </p:pic>
      <p:pic>
        <p:nvPicPr>
          <p:cNvPr id="13" name="图片 20" descr="logo_画板 1 副本 3">
            <a:extLst>
              <a:ext uri="{FF2B5EF4-FFF2-40B4-BE49-F238E27FC236}">
                <a16:creationId xmlns:a16="http://schemas.microsoft.com/office/drawing/2014/main" id="{909B2F5A-6E6C-7895-A539-CB7C36DBCA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741420"/>
            <a:ext cx="9175433" cy="1402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0ADC6A7-0031-73F4-C36E-7D7C3987A61A}"/>
              </a:ext>
            </a:extLst>
          </p:cNvPr>
          <p:cNvSpPr/>
          <p:nvPr/>
        </p:nvSpPr>
        <p:spPr>
          <a:xfrm>
            <a:off x="773723" y="123092"/>
            <a:ext cx="851856" cy="7617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sz="135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BB838C-3D3E-5B45-7F5A-39A54CD409B6}"/>
              </a:ext>
            </a:extLst>
          </p:cNvPr>
          <p:cNvSpPr txBox="1"/>
          <p:nvPr/>
        </p:nvSpPr>
        <p:spPr>
          <a:xfrm>
            <a:off x="87087" y="108328"/>
            <a:ext cx="674588" cy="76174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CN" dirty="0"/>
          </a:p>
        </p:txBody>
      </p:sp>
      <p:sp>
        <p:nvSpPr>
          <p:cNvPr id="7" name="矩形 11">
            <a:extLst>
              <a:ext uri="{FF2B5EF4-FFF2-40B4-BE49-F238E27FC236}">
                <a16:creationId xmlns:a16="http://schemas.microsoft.com/office/drawing/2014/main" id="{AA46A63D-8080-EBA8-685A-C4868F403448}"/>
              </a:ext>
            </a:extLst>
          </p:cNvPr>
          <p:cNvSpPr/>
          <p:nvPr/>
        </p:nvSpPr>
        <p:spPr>
          <a:xfrm>
            <a:off x="314325" y="2933167"/>
            <a:ext cx="8515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altLang="zh-CN" dirty="0">
                <a:solidFill>
                  <a:srgbClr val="B88F4D"/>
                </a:solidFill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School of Atmospheric Sciences, Nanjing University</a:t>
            </a:r>
            <a:endParaRPr lang="en-US" dirty="0">
              <a:solidFill>
                <a:srgbClr val="B88F4D"/>
              </a:solidFill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4" name="文本框 7">
            <a:extLst>
              <a:ext uri="{FF2B5EF4-FFF2-40B4-BE49-F238E27FC236}">
                <a16:creationId xmlns:a16="http://schemas.microsoft.com/office/drawing/2014/main" id="{DB226B4C-E5CA-D6C2-A83F-BA891E9E4CA3}"/>
              </a:ext>
            </a:extLst>
          </p:cNvPr>
          <p:cNvSpPr txBox="1"/>
          <p:nvPr/>
        </p:nvSpPr>
        <p:spPr>
          <a:xfrm>
            <a:off x="597804" y="1024309"/>
            <a:ext cx="7948392" cy="1263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CN" sz="3600" b="1" dirty="0">
                <a:solidFill>
                  <a:srgbClr val="B88F4D"/>
                </a:solidFill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Ensemble-based Data Assimilation with AI Weather/Climate Models</a:t>
            </a:r>
            <a:endParaRPr lang="en-US" sz="3600" b="1" dirty="0">
              <a:solidFill>
                <a:srgbClr val="B88F4D"/>
              </a:solidFill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2" name="矩形 11">
            <a:extLst>
              <a:ext uri="{FF2B5EF4-FFF2-40B4-BE49-F238E27FC236}">
                <a16:creationId xmlns:a16="http://schemas.microsoft.com/office/drawing/2014/main" id="{B457BBC2-9B03-AEF1-5684-399DFB498013}"/>
              </a:ext>
            </a:extLst>
          </p:cNvPr>
          <p:cNvSpPr/>
          <p:nvPr/>
        </p:nvSpPr>
        <p:spPr>
          <a:xfrm>
            <a:off x="585758" y="3418254"/>
            <a:ext cx="79866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altLang="zh-CN" b="1" dirty="0">
                <a:solidFill>
                  <a:srgbClr val="B88F4D"/>
                </a:solidFill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Acknowledgements to Haohao Sun, Huifeng Huang, Liang Ning, Zhengyu Liu, and Zhe-Min Tan</a:t>
            </a:r>
            <a:endParaRPr lang="en-US" b="1" dirty="0">
              <a:solidFill>
                <a:srgbClr val="B88F4D"/>
              </a:solidFill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D39B3D-A814-9BC1-4B3C-28BEC39AE8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56B6CC-F427-02FA-421F-CF2A58100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7867-DE57-184F-A980-B499BE3BE786}" type="slidenum">
              <a:rPr lang="en-US" smtClean="0"/>
              <a:t>10</a:t>
            </a:fld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3BF1D4C-97D3-0477-B2F8-9D399F2CDB3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685800"/>
          </a:xfrm>
          <a:prstGeom prst="rect">
            <a:avLst/>
          </a:prstGeom>
          <a:noFill/>
        </p:spPr>
        <p:txBody>
          <a:bodyPr vert="horz" lIns="68400" tIns="205740" rIns="6858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3200" b="1" dirty="0">
                <a:solidFill>
                  <a:srgbClr val="005493"/>
                </a:solidFill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Ensemble-based DA with AI models</a:t>
            </a:r>
            <a:endParaRPr lang="zh-CN" altLang="en-US" sz="3200" b="1" dirty="0">
              <a:solidFill>
                <a:srgbClr val="005493"/>
              </a:solidFill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4A3D860-42AE-8BFA-501F-17DC8A200001}"/>
              </a:ext>
            </a:extLst>
          </p:cNvPr>
          <p:cNvSpPr/>
          <p:nvPr/>
        </p:nvSpPr>
        <p:spPr>
          <a:xfrm>
            <a:off x="0" y="720000"/>
            <a:ext cx="9144000" cy="54000"/>
          </a:xfrm>
          <a:prstGeom prst="rect">
            <a:avLst/>
          </a:prstGeom>
          <a:gradFill>
            <a:gsLst>
              <a:gs pos="0">
                <a:srgbClr val="005493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5" name="图片 9">
            <a:extLst>
              <a:ext uri="{FF2B5EF4-FFF2-40B4-BE49-F238E27FC236}">
                <a16:creationId xmlns:a16="http://schemas.microsoft.com/office/drawing/2014/main" id="{F3E9EB8B-B964-6896-0C70-0326E54C4C2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072" r="1893"/>
          <a:stretch>
            <a:fillRect/>
          </a:stretch>
        </p:blipFill>
        <p:spPr bwMode="auto">
          <a:xfrm>
            <a:off x="222882" y="1233074"/>
            <a:ext cx="4823251" cy="319042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5EF444B-3EAD-7EFD-042A-27CEF2C32F00}"/>
              </a:ext>
            </a:extLst>
          </p:cNvPr>
          <p:cNvSpPr/>
          <p:nvPr/>
        </p:nvSpPr>
        <p:spPr>
          <a:xfrm>
            <a:off x="4935985" y="1297718"/>
            <a:ext cx="3985133" cy="3347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FengWu (Chen et al. 2025) and Pangu-Weather (Bi et al. 2023)</a:t>
            </a:r>
          </a:p>
          <a:p>
            <a:pPr marL="285750" indent="-28575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Radiosonde observations from NCEP GDAS</a:t>
            </a:r>
          </a:p>
          <a:p>
            <a:pPr marL="285750" indent="-28575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EAKF (Anderson 2001) from DART (Anderson et al. 2009)</a:t>
            </a:r>
          </a:p>
          <a:p>
            <a:pPr marL="285750" indent="-28575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80 ensemble members</a:t>
            </a:r>
          </a:p>
          <a:p>
            <a:pPr marL="285750" indent="-28575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GC covariance localization (0.2 radian / 600 </a:t>
            </a:r>
            <a:r>
              <a:rPr lang="en-US" dirty="0" err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hPa</a:t>
            </a: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)</a:t>
            </a:r>
          </a:p>
          <a:p>
            <a:pPr marL="285750" indent="-28575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Inflation includes RTPS (1.0) and additive inflation (0.2)</a:t>
            </a:r>
            <a:endParaRPr lang="en-US" altLang="zh-CN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2938B57-77CB-71BD-C499-4FC8CC0A67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133" y="4624147"/>
            <a:ext cx="3321579" cy="286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Huang et al. (2026 GRL) </a:t>
            </a:r>
            <a:endParaRPr lang="en-US" altLang="root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01107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A764F9-BFA8-4AD6-1D32-222BA24F2B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04F9AA-253C-8A72-FE01-4F87F8B3A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7867-DE57-184F-A980-B499BE3BE786}" type="slidenum">
              <a:rPr lang="en-US" smtClean="0"/>
              <a:t>11</a:t>
            </a:fld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DCEB919-0BA3-CC90-34A3-9BF04C77C9DF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685800"/>
          </a:xfrm>
          <a:prstGeom prst="rect">
            <a:avLst/>
          </a:prstGeom>
          <a:noFill/>
        </p:spPr>
        <p:txBody>
          <a:bodyPr vert="horz" lIns="68400" tIns="205740" rIns="6858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3200" b="1" dirty="0">
                <a:solidFill>
                  <a:srgbClr val="005493"/>
                </a:solidFill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Ensemble-based DA with AI models</a:t>
            </a:r>
            <a:endParaRPr lang="zh-CN" altLang="en-US" sz="3200" b="1" dirty="0">
              <a:solidFill>
                <a:srgbClr val="005493"/>
              </a:solidFill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CEB29C1-6F42-FE48-7DFB-3437F8A39387}"/>
              </a:ext>
            </a:extLst>
          </p:cNvPr>
          <p:cNvSpPr/>
          <p:nvPr/>
        </p:nvSpPr>
        <p:spPr>
          <a:xfrm>
            <a:off x="0" y="720000"/>
            <a:ext cx="9144000" cy="54000"/>
          </a:xfrm>
          <a:prstGeom prst="rect">
            <a:avLst/>
          </a:prstGeom>
          <a:gradFill>
            <a:gsLst>
              <a:gs pos="0">
                <a:srgbClr val="005493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5B89EE9-E76A-7415-F053-E1888A1EF2C6}"/>
              </a:ext>
            </a:extLst>
          </p:cNvPr>
          <p:cNvGrpSpPr/>
          <p:nvPr/>
        </p:nvGrpSpPr>
        <p:grpSpPr>
          <a:xfrm>
            <a:off x="6883941" y="1659785"/>
            <a:ext cx="1631409" cy="487842"/>
            <a:chOff x="6876743" y="2170134"/>
            <a:chExt cx="1631409" cy="487842"/>
          </a:xfrm>
        </p:grpSpPr>
        <p:pic>
          <p:nvPicPr>
            <p:cNvPr id="5" name="图片 2">
              <a:extLst>
                <a:ext uri="{FF2B5EF4-FFF2-40B4-BE49-F238E27FC236}">
                  <a16:creationId xmlns:a16="http://schemas.microsoft.com/office/drawing/2014/main" id="{48DC6E65-FB81-72BA-5852-37F1F91086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82377" t="92975" r="3796" b="3699"/>
            <a:stretch>
              <a:fillRect/>
            </a:stretch>
          </p:blipFill>
          <p:spPr>
            <a:xfrm>
              <a:off x="6876743" y="2170134"/>
              <a:ext cx="1219813" cy="180746"/>
            </a:xfrm>
            <a:prstGeom prst="rect">
              <a:avLst/>
            </a:prstGeom>
          </p:spPr>
        </p:pic>
        <p:pic>
          <p:nvPicPr>
            <p:cNvPr id="6" name="图片 2">
              <a:extLst>
                <a:ext uri="{FF2B5EF4-FFF2-40B4-BE49-F238E27FC236}">
                  <a16:creationId xmlns:a16="http://schemas.microsoft.com/office/drawing/2014/main" id="{E901B606-3B99-E021-D1F2-4900EB537A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9198" t="92975" r="73353" b="3699"/>
            <a:stretch>
              <a:fillRect/>
            </a:stretch>
          </p:blipFill>
          <p:spPr>
            <a:xfrm>
              <a:off x="6968719" y="2477230"/>
              <a:ext cx="1539433" cy="180746"/>
            </a:xfrm>
            <a:prstGeom prst="rect">
              <a:avLst/>
            </a:prstGeom>
          </p:spPr>
        </p:pic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B14AFE08-874A-C132-06EF-A7CAA416328D}"/>
              </a:ext>
            </a:extLst>
          </p:cNvPr>
          <p:cNvSpPr/>
          <p:nvPr/>
        </p:nvSpPr>
        <p:spPr>
          <a:xfrm>
            <a:off x="269216" y="3873943"/>
            <a:ext cx="8605567" cy="1166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432FF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A successful cycling DA using </a:t>
            </a:r>
            <a:r>
              <a:rPr lang="en-US" b="1" dirty="0" err="1">
                <a:solidFill>
                  <a:srgbClr val="0432FF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FengWu</a:t>
            </a:r>
            <a:r>
              <a:rPr lang="en-US" b="1" dirty="0">
                <a:solidFill>
                  <a:srgbClr val="0432FF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with assimilating only sounding observations is achieved, with saturated errors much smaller than climatology</a:t>
            </a:r>
            <a:r>
              <a:rPr lang="en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 </a:t>
            </a:r>
          </a:p>
          <a:p>
            <a:pPr marL="285750" indent="-2857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The converged RMS error reductions over GL are approximately 58% (T), 31% (Q), 55% (U), and 52% (V), respectively</a:t>
            </a:r>
            <a:endParaRPr lang="en-US" altLang="zh-CN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6EE31AF-DE64-D5A1-A9DA-4C787E86F42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1" r="352" b="7486"/>
          <a:stretch>
            <a:fillRect/>
          </a:stretch>
        </p:blipFill>
        <p:spPr>
          <a:xfrm>
            <a:off x="1226585" y="853292"/>
            <a:ext cx="5543322" cy="295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8671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0AF569-821F-7FB3-81B5-52487FDB24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F66B0E-4F31-5C8E-EA54-4F287382E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7867-DE57-184F-A980-B499BE3BE786}" type="slidenum">
              <a:rPr lang="en-US" smtClean="0"/>
              <a:t>12</a:t>
            </a:fld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E04AB68-5D4D-57C2-9EF6-584D3F099D9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685800"/>
          </a:xfrm>
          <a:prstGeom prst="rect">
            <a:avLst/>
          </a:prstGeom>
          <a:noFill/>
        </p:spPr>
        <p:txBody>
          <a:bodyPr vert="horz" lIns="68400" tIns="205740" rIns="6858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3200" b="1" dirty="0">
                <a:solidFill>
                  <a:srgbClr val="005493"/>
                </a:solidFill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Ensemble-based DA with AI models</a:t>
            </a:r>
            <a:endParaRPr lang="zh-CN" altLang="en-US" sz="3200" b="1" dirty="0">
              <a:solidFill>
                <a:srgbClr val="005493"/>
              </a:solidFill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89F965B-7857-F787-942B-E33CB8A90E38}"/>
              </a:ext>
            </a:extLst>
          </p:cNvPr>
          <p:cNvSpPr/>
          <p:nvPr/>
        </p:nvSpPr>
        <p:spPr>
          <a:xfrm>
            <a:off x="0" y="720000"/>
            <a:ext cx="9144000" cy="54000"/>
          </a:xfrm>
          <a:prstGeom prst="rect">
            <a:avLst/>
          </a:prstGeom>
          <a:gradFill>
            <a:gsLst>
              <a:gs pos="0">
                <a:srgbClr val="005493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E241581-0450-7CF7-E287-5C807CE1A38C}"/>
              </a:ext>
            </a:extLst>
          </p:cNvPr>
          <p:cNvGrpSpPr/>
          <p:nvPr/>
        </p:nvGrpSpPr>
        <p:grpSpPr>
          <a:xfrm>
            <a:off x="6883941" y="1659785"/>
            <a:ext cx="1631409" cy="1390827"/>
            <a:chOff x="6876743" y="2170134"/>
            <a:chExt cx="1631409" cy="1390827"/>
          </a:xfrm>
        </p:grpSpPr>
        <p:pic>
          <p:nvPicPr>
            <p:cNvPr id="5" name="图片 2">
              <a:extLst>
                <a:ext uri="{FF2B5EF4-FFF2-40B4-BE49-F238E27FC236}">
                  <a16:creationId xmlns:a16="http://schemas.microsoft.com/office/drawing/2014/main" id="{C0A2118B-4E8B-1AD9-7756-90942291035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82377" t="92975" r="3796" b="3699"/>
            <a:stretch>
              <a:fillRect/>
            </a:stretch>
          </p:blipFill>
          <p:spPr>
            <a:xfrm>
              <a:off x="6876743" y="2170134"/>
              <a:ext cx="1219813" cy="180746"/>
            </a:xfrm>
            <a:prstGeom prst="rect">
              <a:avLst/>
            </a:prstGeom>
          </p:spPr>
        </p:pic>
        <p:pic>
          <p:nvPicPr>
            <p:cNvPr id="6" name="图片 2">
              <a:extLst>
                <a:ext uri="{FF2B5EF4-FFF2-40B4-BE49-F238E27FC236}">
                  <a16:creationId xmlns:a16="http://schemas.microsoft.com/office/drawing/2014/main" id="{968941AB-0A15-F954-6DF3-990BACCC9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9198" t="92975" r="73353" b="3699"/>
            <a:stretch>
              <a:fillRect/>
            </a:stretch>
          </p:blipFill>
          <p:spPr>
            <a:xfrm>
              <a:off x="6968719" y="2477230"/>
              <a:ext cx="1539433" cy="180746"/>
            </a:xfrm>
            <a:prstGeom prst="rect">
              <a:avLst/>
            </a:prstGeom>
          </p:spPr>
        </p:pic>
        <p:pic>
          <p:nvPicPr>
            <p:cNvPr id="7" name="图片 2">
              <a:extLst>
                <a:ext uri="{FF2B5EF4-FFF2-40B4-BE49-F238E27FC236}">
                  <a16:creationId xmlns:a16="http://schemas.microsoft.com/office/drawing/2014/main" id="{B0B50A05-DF2E-5A3B-E187-32DD2932715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27172" t="92975" r="55378" b="3661"/>
            <a:stretch>
              <a:fillRect/>
            </a:stretch>
          </p:blipFill>
          <p:spPr>
            <a:xfrm>
              <a:off x="6924846" y="2784326"/>
              <a:ext cx="1539433" cy="182781"/>
            </a:xfrm>
            <a:prstGeom prst="rect">
              <a:avLst/>
            </a:prstGeom>
          </p:spPr>
        </p:pic>
        <p:pic>
          <p:nvPicPr>
            <p:cNvPr id="8" name="图片 2">
              <a:extLst>
                <a:ext uri="{FF2B5EF4-FFF2-40B4-BE49-F238E27FC236}">
                  <a16:creationId xmlns:a16="http://schemas.microsoft.com/office/drawing/2014/main" id="{573074C1-8395-5C1F-8CA7-38AD42548A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45451" t="92975" r="37099" b="3698"/>
            <a:stretch>
              <a:fillRect/>
            </a:stretch>
          </p:blipFill>
          <p:spPr>
            <a:xfrm>
              <a:off x="6890703" y="3089689"/>
              <a:ext cx="1539433" cy="180747"/>
            </a:xfrm>
            <a:prstGeom prst="rect">
              <a:avLst/>
            </a:prstGeom>
          </p:spPr>
        </p:pic>
        <p:pic>
          <p:nvPicPr>
            <p:cNvPr id="11" name="图片 2">
              <a:extLst>
                <a:ext uri="{FF2B5EF4-FFF2-40B4-BE49-F238E27FC236}">
                  <a16:creationId xmlns:a16="http://schemas.microsoft.com/office/drawing/2014/main" id="{DB8DF14B-CE8D-AA0F-C558-3FBD3DC219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63731" t="92996" r="18820" b="3639"/>
            <a:stretch>
              <a:fillRect/>
            </a:stretch>
          </p:blipFill>
          <p:spPr>
            <a:xfrm>
              <a:off x="6879911" y="3378179"/>
              <a:ext cx="1539433" cy="182782"/>
            </a:xfrm>
            <a:prstGeom prst="rect">
              <a:avLst/>
            </a:prstGeom>
          </p:spPr>
        </p:pic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C679E9E4-7799-5246-A114-71C28992AB79}"/>
              </a:ext>
            </a:extLst>
          </p:cNvPr>
          <p:cNvSpPr/>
          <p:nvPr/>
        </p:nvSpPr>
        <p:spPr>
          <a:xfrm>
            <a:off x="269216" y="3873943"/>
            <a:ext cx="8605567" cy="1166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Due to the sparsity of observations over SH</a:t>
            </a:r>
            <a:r>
              <a:rPr lang="en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, RMS errors of T, U and V averaged over NH / TP are smaller than those over SH </a:t>
            </a:r>
            <a:endParaRPr lang="en-US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285750" indent="-2857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Comparatively, the largest RMS errors of Q over TP indicate the intrinsic uncertainty of tropical moisture processes and limited practical predictability</a:t>
            </a:r>
            <a:endParaRPr lang="en-US" altLang="zh-CN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pic>
        <p:nvPicPr>
          <p:cNvPr id="2" name="图片 8">
            <a:extLst>
              <a:ext uri="{FF2B5EF4-FFF2-40B4-BE49-F238E27FC236}">
                <a16:creationId xmlns:a16="http://schemas.microsoft.com/office/drawing/2014/main" id="{5DCD070E-BE8E-CA1E-4C3D-508FEABD8E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7791" y="858786"/>
            <a:ext cx="4791270" cy="2930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1904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18C6A6-223E-9F44-291F-6867E949C6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DA5ACF-7396-F9F6-06AB-D55BB9B8E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7867-DE57-184F-A980-B499BE3BE786}" type="slidenum">
              <a:rPr lang="en-US" smtClean="0"/>
              <a:t>13</a:t>
            </a:fld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9B9847F-1C82-1404-3F9B-87A14123CC13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685800"/>
          </a:xfrm>
          <a:prstGeom prst="rect">
            <a:avLst/>
          </a:prstGeom>
          <a:noFill/>
        </p:spPr>
        <p:txBody>
          <a:bodyPr vert="horz" lIns="68400" tIns="205740" rIns="6858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3200" b="1" dirty="0">
                <a:solidFill>
                  <a:srgbClr val="005493"/>
                </a:solidFill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Ensemble-based DA with AI models</a:t>
            </a:r>
            <a:endParaRPr lang="zh-CN" altLang="en-US" sz="3200" b="1" dirty="0">
              <a:solidFill>
                <a:srgbClr val="005493"/>
              </a:solidFill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F1E8B1D-C01E-80E6-89CB-FB394F0B4E8A}"/>
              </a:ext>
            </a:extLst>
          </p:cNvPr>
          <p:cNvSpPr/>
          <p:nvPr/>
        </p:nvSpPr>
        <p:spPr>
          <a:xfrm>
            <a:off x="0" y="720000"/>
            <a:ext cx="9144000" cy="54000"/>
          </a:xfrm>
          <a:prstGeom prst="rect">
            <a:avLst/>
          </a:prstGeom>
          <a:gradFill>
            <a:gsLst>
              <a:gs pos="0">
                <a:srgbClr val="005493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2" name="图片 3">
            <a:extLst>
              <a:ext uri="{FF2B5EF4-FFF2-40B4-BE49-F238E27FC236}">
                <a16:creationId xmlns:a16="http://schemas.microsoft.com/office/drawing/2014/main" id="{2889B272-7A49-5AF4-4A5B-2FFE731F9A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9313" y="1025932"/>
            <a:ext cx="6690421" cy="311601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D9DF096-6B82-F897-539B-BFFAFF78EB83}"/>
              </a:ext>
            </a:extLst>
          </p:cNvPr>
          <p:cNvSpPr/>
          <p:nvPr/>
        </p:nvSpPr>
        <p:spPr>
          <a:xfrm>
            <a:off x="269216" y="4224599"/>
            <a:ext cx="8605567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Consistent results are obtained from the spatial distribution of absolute bias differences and RMS error ratios compared to the climatology</a:t>
            </a:r>
            <a:endParaRPr lang="en-US" altLang="zh-CN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4A17112-5E19-65BB-F609-FF89DBCF3AC2}"/>
              </a:ext>
            </a:extLst>
          </p:cNvPr>
          <p:cNvSpPr txBox="1"/>
          <p:nvPr/>
        </p:nvSpPr>
        <p:spPr>
          <a:xfrm>
            <a:off x="111953" y="1514330"/>
            <a:ext cx="17617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600" kern="1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Abs. bias diff.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5C99323-DC3A-628F-3FE5-0A336A1836C9}"/>
              </a:ext>
            </a:extLst>
          </p:cNvPr>
          <p:cNvSpPr txBox="1"/>
          <p:nvPr/>
        </p:nvSpPr>
        <p:spPr>
          <a:xfrm>
            <a:off x="117433" y="3006202"/>
            <a:ext cx="17617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600" kern="1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RMS error ratio</a:t>
            </a:r>
            <a:endParaRPr lang="en-CN" sz="1600" dirty="0"/>
          </a:p>
        </p:txBody>
      </p:sp>
    </p:spTree>
    <p:extLst>
      <p:ext uri="{BB962C8B-B14F-4D97-AF65-F5344CB8AC3E}">
        <p14:creationId xmlns:p14="http://schemas.microsoft.com/office/powerpoint/2010/main" val="14645330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BF58D8-9EB2-4FFE-4531-17A455FA21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B75331-4593-D45F-BE73-B1639D6E2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7867-DE57-184F-A980-B499BE3BE786}" type="slidenum">
              <a:rPr lang="en-US" smtClean="0"/>
              <a:t>14</a:t>
            </a:fld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46F6AF70-5719-F336-C74B-FE4BE193E6B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685800"/>
          </a:xfrm>
          <a:prstGeom prst="rect">
            <a:avLst/>
          </a:prstGeom>
          <a:noFill/>
        </p:spPr>
        <p:txBody>
          <a:bodyPr vert="horz" lIns="68400" tIns="205740" rIns="6858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3200" b="1" dirty="0">
                <a:solidFill>
                  <a:srgbClr val="005493"/>
                </a:solidFill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Ensemble-based DA with AI models</a:t>
            </a:r>
            <a:endParaRPr lang="zh-CN" altLang="en-US" sz="3200" b="1" dirty="0">
              <a:solidFill>
                <a:srgbClr val="005493"/>
              </a:solidFill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44FA277-3289-5C9C-5FFB-93A57F9DC343}"/>
              </a:ext>
            </a:extLst>
          </p:cNvPr>
          <p:cNvSpPr/>
          <p:nvPr/>
        </p:nvSpPr>
        <p:spPr>
          <a:xfrm>
            <a:off x="0" y="720000"/>
            <a:ext cx="9144000" cy="54000"/>
          </a:xfrm>
          <a:prstGeom prst="rect">
            <a:avLst/>
          </a:prstGeom>
          <a:gradFill>
            <a:gsLst>
              <a:gs pos="0">
                <a:srgbClr val="005493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7372410-6689-F0D9-0526-CC46108EDD71}"/>
              </a:ext>
            </a:extLst>
          </p:cNvPr>
          <p:cNvGrpSpPr/>
          <p:nvPr/>
        </p:nvGrpSpPr>
        <p:grpSpPr>
          <a:xfrm>
            <a:off x="6883941" y="1659785"/>
            <a:ext cx="1219813" cy="771216"/>
            <a:chOff x="6883941" y="1659785"/>
            <a:chExt cx="1219813" cy="771216"/>
          </a:xfrm>
        </p:grpSpPr>
        <p:pic>
          <p:nvPicPr>
            <p:cNvPr id="5" name="图片 5">
              <a:extLst>
                <a:ext uri="{FF2B5EF4-FFF2-40B4-BE49-F238E27FC236}">
                  <a16:creationId xmlns:a16="http://schemas.microsoft.com/office/drawing/2014/main" id="{69B5AA24-9DCE-4AD4-8DE8-73E4118C55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21157" t="93512" r="65921" b="3626"/>
            <a:stretch>
              <a:fillRect/>
            </a:stretch>
          </p:blipFill>
          <p:spPr>
            <a:xfrm>
              <a:off x="6937002" y="2268074"/>
              <a:ext cx="1130960" cy="162927"/>
            </a:xfrm>
            <a:prstGeom prst="rect">
              <a:avLst/>
            </a:prstGeom>
          </p:spPr>
        </p:pic>
        <p:pic>
          <p:nvPicPr>
            <p:cNvPr id="8" name="图片 2">
              <a:extLst>
                <a:ext uri="{FF2B5EF4-FFF2-40B4-BE49-F238E27FC236}">
                  <a16:creationId xmlns:a16="http://schemas.microsoft.com/office/drawing/2014/main" id="{5014F396-3904-9B15-CF84-62568035CCD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82377" t="92975" r="3796" b="3699"/>
            <a:stretch>
              <a:fillRect/>
            </a:stretch>
          </p:blipFill>
          <p:spPr>
            <a:xfrm>
              <a:off x="6883941" y="1659785"/>
              <a:ext cx="1219813" cy="180746"/>
            </a:xfrm>
            <a:prstGeom prst="rect">
              <a:avLst/>
            </a:prstGeom>
          </p:spPr>
        </p:pic>
        <p:pic>
          <p:nvPicPr>
            <p:cNvPr id="11" name="图片 2">
              <a:extLst>
                <a:ext uri="{FF2B5EF4-FFF2-40B4-BE49-F238E27FC236}">
                  <a16:creationId xmlns:a16="http://schemas.microsoft.com/office/drawing/2014/main" id="{3C7CB90E-49DB-5C95-D9D0-F5B880767F3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9198" t="92975" r="78018" b="3699"/>
            <a:stretch>
              <a:fillRect/>
            </a:stretch>
          </p:blipFill>
          <p:spPr>
            <a:xfrm>
              <a:off x="6961629" y="1966881"/>
              <a:ext cx="1127837" cy="180746"/>
            </a:xfrm>
            <a:prstGeom prst="rect">
              <a:avLst/>
            </a:prstGeom>
          </p:spPr>
        </p:pic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9B4CF6F9-A19D-AE9D-7ED8-12F442315CDF}"/>
              </a:ext>
            </a:extLst>
          </p:cNvPr>
          <p:cNvSpPr/>
          <p:nvPr/>
        </p:nvSpPr>
        <p:spPr>
          <a:xfrm>
            <a:off x="269216" y="4072900"/>
            <a:ext cx="8605567" cy="840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Assimilating Q observations (</a:t>
            </a:r>
            <a:r>
              <a:rPr lang="en-US" dirty="0" err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Exp_Qobs</a:t>
            </a: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) can constrain 6-h RMS errors of state variables (T, Q, U and V), but with larger errors than assimilating all observations (</a:t>
            </a:r>
            <a:r>
              <a:rPr lang="en-US" dirty="0" err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Exp_Allobs</a:t>
            </a: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C0E189DF-4D20-9A3F-EF4A-3C1A23DAC78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6460"/>
          <a:stretch>
            <a:fillRect/>
          </a:stretch>
        </p:blipFill>
        <p:spPr>
          <a:xfrm>
            <a:off x="1325556" y="954576"/>
            <a:ext cx="5335006" cy="2978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1391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2D15C-193C-DAEC-6A99-9EA89AF172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419AE0-5D11-811D-0508-A30959EC6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7867-DE57-184F-A980-B499BE3BE786}" type="slidenum">
              <a:rPr lang="en-US" smtClean="0"/>
              <a:t>15</a:t>
            </a:fld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AE7D83D-4CDC-14E4-CE7A-7E5468D6D3F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685800"/>
          </a:xfrm>
          <a:prstGeom prst="rect">
            <a:avLst/>
          </a:prstGeom>
          <a:noFill/>
        </p:spPr>
        <p:txBody>
          <a:bodyPr vert="horz" lIns="68400" tIns="205740" rIns="6858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3200" b="1" dirty="0">
                <a:solidFill>
                  <a:srgbClr val="005493"/>
                </a:solidFill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Ensemble-based DA with AI models</a:t>
            </a:r>
            <a:endParaRPr lang="zh-CN" altLang="en-US" sz="3200" b="1" dirty="0">
              <a:solidFill>
                <a:srgbClr val="005493"/>
              </a:solidFill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25F85A9-3ACC-B432-648A-EC871BD07503}"/>
              </a:ext>
            </a:extLst>
          </p:cNvPr>
          <p:cNvSpPr/>
          <p:nvPr/>
        </p:nvSpPr>
        <p:spPr>
          <a:xfrm>
            <a:off x="0" y="720000"/>
            <a:ext cx="9144000" cy="54000"/>
          </a:xfrm>
          <a:prstGeom prst="rect">
            <a:avLst/>
          </a:prstGeom>
          <a:gradFill>
            <a:gsLst>
              <a:gs pos="0">
                <a:srgbClr val="005493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8E101B8-E516-535D-C436-4BE668BE47BB}"/>
              </a:ext>
            </a:extLst>
          </p:cNvPr>
          <p:cNvSpPr/>
          <p:nvPr/>
        </p:nvSpPr>
        <p:spPr>
          <a:xfrm>
            <a:off x="269216" y="4071600"/>
            <a:ext cx="8605567" cy="840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Assimilating T observations (</a:t>
            </a:r>
            <a:r>
              <a:rPr lang="en-US" dirty="0" err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Exp_Tobs</a:t>
            </a: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) has smaller errors than </a:t>
            </a:r>
            <a:r>
              <a:rPr lang="en-US" dirty="0" err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Exp_Qobs</a:t>
            </a: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, especially for T, U and V, which indicates that temperature has larger length scales than specific humidity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126C7BC-BC36-119A-62BB-C468CBC8A5B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5900"/>
          <a:stretch>
            <a:fillRect/>
          </a:stretch>
        </p:blipFill>
        <p:spPr>
          <a:xfrm>
            <a:off x="1324800" y="954000"/>
            <a:ext cx="5364480" cy="301301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4A2DC830-602A-14D0-4436-21D46BDF9457}"/>
              </a:ext>
            </a:extLst>
          </p:cNvPr>
          <p:cNvGrpSpPr/>
          <p:nvPr/>
        </p:nvGrpSpPr>
        <p:grpSpPr>
          <a:xfrm>
            <a:off x="6883941" y="1659785"/>
            <a:ext cx="1219813" cy="1094253"/>
            <a:chOff x="6883941" y="1659785"/>
            <a:chExt cx="1219813" cy="1094253"/>
          </a:xfrm>
        </p:grpSpPr>
        <p:pic>
          <p:nvPicPr>
            <p:cNvPr id="16" name="图片 5">
              <a:extLst>
                <a:ext uri="{FF2B5EF4-FFF2-40B4-BE49-F238E27FC236}">
                  <a16:creationId xmlns:a16="http://schemas.microsoft.com/office/drawing/2014/main" id="{6EE5DD24-EEC3-67EE-BE13-EFEE209F33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21157" t="93512" r="65921" b="3626"/>
            <a:stretch>
              <a:fillRect/>
            </a:stretch>
          </p:blipFill>
          <p:spPr>
            <a:xfrm>
              <a:off x="6937002" y="2268074"/>
              <a:ext cx="1130960" cy="162927"/>
            </a:xfrm>
            <a:prstGeom prst="rect">
              <a:avLst/>
            </a:prstGeom>
          </p:spPr>
        </p:pic>
        <p:pic>
          <p:nvPicPr>
            <p:cNvPr id="19" name="图片 2">
              <a:extLst>
                <a:ext uri="{FF2B5EF4-FFF2-40B4-BE49-F238E27FC236}">
                  <a16:creationId xmlns:a16="http://schemas.microsoft.com/office/drawing/2014/main" id="{54819666-4A77-B3EA-3B6C-85AB22C3DF1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82377" t="92975" r="3796" b="3699"/>
            <a:stretch>
              <a:fillRect/>
            </a:stretch>
          </p:blipFill>
          <p:spPr>
            <a:xfrm>
              <a:off x="6883941" y="1659785"/>
              <a:ext cx="1219813" cy="180746"/>
            </a:xfrm>
            <a:prstGeom prst="rect">
              <a:avLst/>
            </a:prstGeom>
          </p:spPr>
        </p:pic>
        <p:pic>
          <p:nvPicPr>
            <p:cNvPr id="20" name="图片 2">
              <a:extLst>
                <a:ext uri="{FF2B5EF4-FFF2-40B4-BE49-F238E27FC236}">
                  <a16:creationId xmlns:a16="http://schemas.microsoft.com/office/drawing/2014/main" id="{2D4BFDF3-8CEB-B15C-6F78-AB2E6596369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9198" t="92975" r="78018" b="3699"/>
            <a:stretch>
              <a:fillRect/>
            </a:stretch>
          </p:blipFill>
          <p:spPr>
            <a:xfrm>
              <a:off x="6961629" y="1966881"/>
              <a:ext cx="1127837" cy="180746"/>
            </a:xfrm>
            <a:prstGeom prst="rect">
              <a:avLst/>
            </a:prstGeom>
          </p:spPr>
        </p:pic>
        <p:pic>
          <p:nvPicPr>
            <p:cNvPr id="2" name="图片 5">
              <a:extLst>
                <a:ext uri="{FF2B5EF4-FFF2-40B4-BE49-F238E27FC236}">
                  <a16:creationId xmlns:a16="http://schemas.microsoft.com/office/drawing/2014/main" id="{F5A91622-E7A1-CABC-CD46-CE1F629198C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7631" t="93428" r="80104" b="3199"/>
            <a:stretch>
              <a:fillRect/>
            </a:stretch>
          </p:blipFill>
          <p:spPr>
            <a:xfrm>
              <a:off x="6968773" y="2562011"/>
              <a:ext cx="1073458" cy="1920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863312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D26A03-428B-88A7-BEF6-E5A44BF368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0D0173-54F1-2637-17D1-7955FB0B5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7867-DE57-184F-A980-B499BE3BE786}" type="slidenum">
              <a:rPr lang="en-US" smtClean="0"/>
              <a:t>16</a:t>
            </a:fld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27E6965-654C-8566-7145-588E6CADEB1B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685800"/>
          </a:xfrm>
          <a:prstGeom prst="rect">
            <a:avLst/>
          </a:prstGeom>
          <a:noFill/>
        </p:spPr>
        <p:txBody>
          <a:bodyPr vert="horz" lIns="68400" tIns="205740" rIns="6858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3200" b="1" dirty="0">
                <a:solidFill>
                  <a:srgbClr val="005493"/>
                </a:solidFill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Ensemble-based DA with AI models</a:t>
            </a:r>
            <a:endParaRPr lang="zh-CN" altLang="en-US" sz="3200" b="1" dirty="0">
              <a:solidFill>
                <a:srgbClr val="005493"/>
              </a:solidFill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288B592-ADB8-F404-3B43-43FDCFBC61F1}"/>
              </a:ext>
            </a:extLst>
          </p:cNvPr>
          <p:cNvSpPr/>
          <p:nvPr/>
        </p:nvSpPr>
        <p:spPr>
          <a:xfrm>
            <a:off x="0" y="720000"/>
            <a:ext cx="9144000" cy="54000"/>
          </a:xfrm>
          <a:prstGeom prst="rect">
            <a:avLst/>
          </a:prstGeom>
          <a:gradFill>
            <a:gsLst>
              <a:gs pos="0">
                <a:srgbClr val="005493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2D89695-7A13-9DA1-C6F5-5E7787B08152}"/>
              </a:ext>
            </a:extLst>
          </p:cNvPr>
          <p:cNvSpPr/>
          <p:nvPr/>
        </p:nvSpPr>
        <p:spPr>
          <a:xfrm>
            <a:off x="269216" y="3908769"/>
            <a:ext cx="8605567" cy="1166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Compared to </a:t>
            </a:r>
            <a:r>
              <a:rPr lang="en-US" dirty="0" err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Exp_Tobs</a:t>
            </a: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Exp_TQobs</a:t>
            </a: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 has similar errors of T, U and V, but smaller Q errors </a:t>
            </a:r>
          </a:p>
          <a:p>
            <a:pPr marL="285750" indent="-2857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Assimilating T observations that leads to large-scale corrections is beneficial for Q, even with direct observations resulting in small-scale corrections</a:t>
            </a:r>
            <a:r>
              <a:rPr lang="en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 </a:t>
            </a:r>
            <a:endParaRPr lang="en-US" altLang="zh-CN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5A2FBB9-2946-765E-72CE-E1BEB106B682}"/>
              </a:ext>
            </a:extLst>
          </p:cNvPr>
          <p:cNvGrpSpPr/>
          <p:nvPr/>
        </p:nvGrpSpPr>
        <p:grpSpPr>
          <a:xfrm>
            <a:off x="6883941" y="1659785"/>
            <a:ext cx="1285164" cy="1367175"/>
            <a:chOff x="6883941" y="1659785"/>
            <a:chExt cx="1285164" cy="1367175"/>
          </a:xfrm>
        </p:grpSpPr>
        <p:pic>
          <p:nvPicPr>
            <p:cNvPr id="13" name="图片 5">
              <a:extLst>
                <a:ext uri="{FF2B5EF4-FFF2-40B4-BE49-F238E27FC236}">
                  <a16:creationId xmlns:a16="http://schemas.microsoft.com/office/drawing/2014/main" id="{B7D0396B-E3CC-6146-5264-921CB814CF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7631" t="93428" r="80104" b="3199"/>
            <a:stretch>
              <a:fillRect/>
            </a:stretch>
          </p:blipFill>
          <p:spPr>
            <a:xfrm>
              <a:off x="6968773" y="2562011"/>
              <a:ext cx="1073458" cy="192027"/>
            </a:xfrm>
            <a:prstGeom prst="rect">
              <a:avLst/>
            </a:prstGeom>
          </p:spPr>
        </p:pic>
        <p:pic>
          <p:nvPicPr>
            <p:cNvPr id="16" name="图片 5">
              <a:extLst>
                <a:ext uri="{FF2B5EF4-FFF2-40B4-BE49-F238E27FC236}">
                  <a16:creationId xmlns:a16="http://schemas.microsoft.com/office/drawing/2014/main" id="{FE73DFBC-24B6-3B89-172C-1CBFE35C60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21157" t="93512" r="65921" b="3626"/>
            <a:stretch>
              <a:fillRect/>
            </a:stretch>
          </p:blipFill>
          <p:spPr>
            <a:xfrm>
              <a:off x="6937002" y="2268074"/>
              <a:ext cx="1130960" cy="162927"/>
            </a:xfrm>
            <a:prstGeom prst="rect">
              <a:avLst/>
            </a:prstGeom>
          </p:spPr>
        </p:pic>
        <p:pic>
          <p:nvPicPr>
            <p:cNvPr id="17" name="图片 5">
              <a:extLst>
                <a:ext uri="{FF2B5EF4-FFF2-40B4-BE49-F238E27FC236}">
                  <a16:creationId xmlns:a16="http://schemas.microsoft.com/office/drawing/2014/main" id="{EF1DC351-EA5C-BF1E-4A55-1FEF8D20FF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35228" t="93933" r="50427" b="3626"/>
            <a:stretch>
              <a:fillRect/>
            </a:stretch>
          </p:blipFill>
          <p:spPr>
            <a:xfrm>
              <a:off x="6913601" y="2887999"/>
              <a:ext cx="1255504" cy="138961"/>
            </a:xfrm>
            <a:prstGeom prst="rect">
              <a:avLst/>
            </a:prstGeom>
          </p:spPr>
        </p:pic>
        <p:pic>
          <p:nvPicPr>
            <p:cNvPr id="19" name="图片 2">
              <a:extLst>
                <a:ext uri="{FF2B5EF4-FFF2-40B4-BE49-F238E27FC236}">
                  <a16:creationId xmlns:a16="http://schemas.microsoft.com/office/drawing/2014/main" id="{0348ABE0-262B-4C10-AEA4-5758AEBD1E0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82377" t="92975" r="3796" b="3699"/>
            <a:stretch>
              <a:fillRect/>
            </a:stretch>
          </p:blipFill>
          <p:spPr>
            <a:xfrm>
              <a:off x="6883941" y="1659785"/>
              <a:ext cx="1219813" cy="180746"/>
            </a:xfrm>
            <a:prstGeom prst="rect">
              <a:avLst/>
            </a:prstGeom>
          </p:spPr>
        </p:pic>
        <p:pic>
          <p:nvPicPr>
            <p:cNvPr id="20" name="图片 2">
              <a:extLst>
                <a:ext uri="{FF2B5EF4-FFF2-40B4-BE49-F238E27FC236}">
                  <a16:creationId xmlns:a16="http://schemas.microsoft.com/office/drawing/2014/main" id="{1062C012-B22E-B3D9-D3EB-994CC11981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9198" t="92975" r="78018" b="3699"/>
            <a:stretch>
              <a:fillRect/>
            </a:stretch>
          </p:blipFill>
          <p:spPr>
            <a:xfrm>
              <a:off x="6961629" y="1966881"/>
              <a:ext cx="1127837" cy="180746"/>
            </a:xfrm>
            <a:prstGeom prst="rect">
              <a:avLst/>
            </a:prstGeom>
          </p:spPr>
        </p:pic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A9EB453E-3372-8B6D-4F12-BB82FBC468A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5997"/>
          <a:stretch>
            <a:fillRect/>
          </a:stretch>
        </p:blipFill>
        <p:spPr>
          <a:xfrm>
            <a:off x="1324800" y="954000"/>
            <a:ext cx="5364480" cy="3009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7341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23FBDB-C1DD-5A3D-B447-69C3F33D4E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B4B52A-1EE1-335A-7C00-567DCE433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7867-DE57-184F-A980-B499BE3BE786}" type="slidenum">
              <a:rPr lang="en-US" smtClean="0"/>
              <a:t>17</a:t>
            </a:fld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E2E96BE-3DBA-AA3A-0418-D8CF8F612E7D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685800"/>
          </a:xfrm>
          <a:prstGeom prst="rect">
            <a:avLst/>
          </a:prstGeom>
          <a:noFill/>
        </p:spPr>
        <p:txBody>
          <a:bodyPr vert="horz" lIns="68400" tIns="205740" rIns="6858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3200" b="1" dirty="0">
                <a:solidFill>
                  <a:srgbClr val="005493"/>
                </a:solidFill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Ensemble-based DA with AI models</a:t>
            </a:r>
            <a:endParaRPr lang="zh-CN" altLang="en-US" sz="3200" b="1" dirty="0">
              <a:solidFill>
                <a:srgbClr val="005493"/>
              </a:solidFill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22F306-7CEA-53E0-BA0F-262C174A85B3}"/>
              </a:ext>
            </a:extLst>
          </p:cNvPr>
          <p:cNvSpPr/>
          <p:nvPr/>
        </p:nvSpPr>
        <p:spPr>
          <a:xfrm>
            <a:off x="0" y="720000"/>
            <a:ext cx="9144000" cy="54000"/>
          </a:xfrm>
          <a:prstGeom prst="rect">
            <a:avLst/>
          </a:prstGeom>
          <a:gradFill>
            <a:gsLst>
              <a:gs pos="0">
                <a:srgbClr val="005493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706D6FC-A8E9-604A-76EA-2DB8D16E6791}"/>
              </a:ext>
            </a:extLst>
          </p:cNvPr>
          <p:cNvSpPr/>
          <p:nvPr/>
        </p:nvSpPr>
        <p:spPr>
          <a:xfrm>
            <a:off x="269216" y="4071600"/>
            <a:ext cx="8605567" cy="840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Compared to </a:t>
            </a:r>
            <a:r>
              <a:rPr lang="en-US" dirty="0" err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Exp_Tobs</a:t>
            </a: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Exp_Qobs</a:t>
            </a: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, and </a:t>
            </a:r>
            <a:r>
              <a:rPr lang="en-US" dirty="0" err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Exp_TQobs</a:t>
            </a: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, assimilating U and V observations (</a:t>
            </a:r>
            <a:r>
              <a:rPr lang="en-US" dirty="0" err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Exp_UVobs</a:t>
            </a: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) leads to much more reduced errors of U and V, as well as T and Q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960A79-1237-31EF-4160-E1648720E0B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7797"/>
          <a:stretch>
            <a:fillRect/>
          </a:stretch>
        </p:blipFill>
        <p:spPr>
          <a:xfrm>
            <a:off x="1324800" y="954000"/>
            <a:ext cx="5364480" cy="295227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7CEB46D4-C0B2-5934-112A-B3F7C8A8E85E}"/>
              </a:ext>
            </a:extLst>
          </p:cNvPr>
          <p:cNvGrpSpPr/>
          <p:nvPr/>
        </p:nvGrpSpPr>
        <p:grpSpPr>
          <a:xfrm>
            <a:off x="6883941" y="1659785"/>
            <a:ext cx="1285164" cy="1676836"/>
            <a:chOff x="6883941" y="1659785"/>
            <a:chExt cx="1285164" cy="1676836"/>
          </a:xfrm>
        </p:grpSpPr>
        <p:pic>
          <p:nvPicPr>
            <p:cNvPr id="16" name="图片 5">
              <a:extLst>
                <a:ext uri="{FF2B5EF4-FFF2-40B4-BE49-F238E27FC236}">
                  <a16:creationId xmlns:a16="http://schemas.microsoft.com/office/drawing/2014/main" id="{0AA360B9-45FF-BC2F-4676-FCED70DB9CA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21157" t="93512" r="65921" b="3626"/>
            <a:stretch>
              <a:fillRect/>
            </a:stretch>
          </p:blipFill>
          <p:spPr>
            <a:xfrm>
              <a:off x="6937002" y="2268074"/>
              <a:ext cx="1130960" cy="162927"/>
            </a:xfrm>
            <a:prstGeom prst="rect">
              <a:avLst/>
            </a:prstGeom>
          </p:spPr>
        </p:pic>
        <p:pic>
          <p:nvPicPr>
            <p:cNvPr id="17" name="图片 5">
              <a:extLst>
                <a:ext uri="{FF2B5EF4-FFF2-40B4-BE49-F238E27FC236}">
                  <a16:creationId xmlns:a16="http://schemas.microsoft.com/office/drawing/2014/main" id="{A1AF6A03-BB71-C35D-555F-9B3239AD6E6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35228" t="93933" r="50427" b="3626"/>
            <a:stretch>
              <a:fillRect/>
            </a:stretch>
          </p:blipFill>
          <p:spPr>
            <a:xfrm>
              <a:off x="6913601" y="2887999"/>
              <a:ext cx="1255504" cy="138961"/>
            </a:xfrm>
            <a:prstGeom prst="rect">
              <a:avLst/>
            </a:prstGeom>
          </p:spPr>
        </p:pic>
        <p:pic>
          <p:nvPicPr>
            <p:cNvPr id="18" name="图片 5">
              <a:extLst>
                <a:ext uri="{FF2B5EF4-FFF2-40B4-BE49-F238E27FC236}">
                  <a16:creationId xmlns:a16="http://schemas.microsoft.com/office/drawing/2014/main" id="{07D86BBD-3548-4654-CA3F-D40B4399C6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50764" t="93891" r="35589" b="3289"/>
            <a:stretch>
              <a:fillRect/>
            </a:stretch>
          </p:blipFill>
          <p:spPr>
            <a:xfrm>
              <a:off x="6944146" y="3176085"/>
              <a:ext cx="1194414" cy="160536"/>
            </a:xfrm>
            <a:prstGeom prst="rect">
              <a:avLst/>
            </a:prstGeom>
          </p:spPr>
        </p:pic>
        <p:pic>
          <p:nvPicPr>
            <p:cNvPr id="19" name="图片 2">
              <a:extLst>
                <a:ext uri="{FF2B5EF4-FFF2-40B4-BE49-F238E27FC236}">
                  <a16:creationId xmlns:a16="http://schemas.microsoft.com/office/drawing/2014/main" id="{BC866025-716A-C3FF-2D9A-24ACD95881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82377" t="92975" r="3796" b="3699"/>
            <a:stretch>
              <a:fillRect/>
            </a:stretch>
          </p:blipFill>
          <p:spPr>
            <a:xfrm>
              <a:off x="6883941" y="1659785"/>
              <a:ext cx="1219813" cy="180746"/>
            </a:xfrm>
            <a:prstGeom prst="rect">
              <a:avLst/>
            </a:prstGeom>
          </p:spPr>
        </p:pic>
        <p:pic>
          <p:nvPicPr>
            <p:cNvPr id="20" name="图片 2">
              <a:extLst>
                <a:ext uri="{FF2B5EF4-FFF2-40B4-BE49-F238E27FC236}">
                  <a16:creationId xmlns:a16="http://schemas.microsoft.com/office/drawing/2014/main" id="{A5A2A256-A9A5-742A-2807-1986E9AFC65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9198" t="92975" r="78018" b="3699"/>
            <a:stretch>
              <a:fillRect/>
            </a:stretch>
          </p:blipFill>
          <p:spPr>
            <a:xfrm>
              <a:off x="6961629" y="1966881"/>
              <a:ext cx="1127837" cy="180746"/>
            </a:xfrm>
            <a:prstGeom prst="rect">
              <a:avLst/>
            </a:prstGeom>
          </p:spPr>
        </p:pic>
        <p:pic>
          <p:nvPicPr>
            <p:cNvPr id="2" name="图片 5">
              <a:extLst>
                <a:ext uri="{FF2B5EF4-FFF2-40B4-BE49-F238E27FC236}">
                  <a16:creationId xmlns:a16="http://schemas.microsoft.com/office/drawing/2014/main" id="{A07D56B6-07F7-DA9D-079E-04B0F83ECF1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7631" t="93428" r="80104" b="3199"/>
            <a:stretch>
              <a:fillRect/>
            </a:stretch>
          </p:blipFill>
          <p:spPr>
            <a:xfrm>
              <a:off x="6968773" y="2562011"/>
              <a:ext cx="1073458" cy="1920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115872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5A2C06-4137-D252-B860-3D6D0C806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8DCA04-46FA-1B47-D58D-9C01CC25D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7867-DE57-184F-A980-B499BE3BE786}" type="slidenum">
              <a:rPr lang="en-US" smtClean="0"/>
              <a:t>18</a:t>
            </a:fld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F4C9C58-A536-7D25-3723-DB9D6FB35CE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685800"/>
          </a:xfrm>
          <a:prstGeom prst="rect">
            <a:avLst/>
          </a:prstGeom>
          <a:noFill/>
        </p:spPr>
        <p:txBody>
          <a:bodyPr vert="horz" lIns="68400" tIns="205740" rIns="6858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3200" b="1" dirty="0">
                <a:solidFill>
                  <a:srgbClr val="005493"/>
                </a:solidFill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Ensemble-based DA with AI models</a:t>
            </a:r>
            <a:endParaRPr lang="zh-CN" altLang="en-US" sz="3200" b="1" dirty="0">
              <a:solidFill>
                <a:srgbClr val="005493"/>
              </a:solidFill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8419F04-4B81-7150-E70A-1E06157444D7}"/>
              </a:ext>
            </a:extLst>
          </p:cNvPr>
          <p:cNvSpPr/>
          <p:nvPr/>
        </p:nvSpPr>
        <p:spPr>
          <a:xfrm>
            <a:off x="0" y="720000"/>
            <a:ext cx="9144000" cy="54000"/>
          </a:xfrm>
          <a:prstGeom prst="rect">
            <a:avLst/>
          </a:prstGeom>
          <a:gradFill>
            <a:gsLst>
              <a:gs pos="0">
                <a:srgbClr val="005493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5" name="图片 9">
            <a:extLst>
              <a:ext uri="{FF2B5EF4-FFF2-40B4-BE49-F238E27FC236}">
                <a16:creationId xmlns:a16="http://schemas.microsoft.com/office/drawing/2014/main" id="{C4F19471-187F-1D1A-9542-B99D2BE2130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190676" y="1207928"/>
            <a:ext cx="6358522" cy="275025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6A7F4B4-8934-9B0E-4FA4-10249E7617D2}"/>
              </a:ext>
            </a:extLst>
          </p:cNvPr>
          <p:cNvSpPr/>
          <p:nvPr/>
        </p:nvSpPr>
        <p:spPr>
          <a:xfrm>
            <a:off x="269216" y="4200553"/>
            <a:ext cx="8605567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Consistent results are obtained from the power spectrum of error kinetic energy and temperature error</a:t>
            </a:r>
          </a:p>
        </p:txBody>
      </p:sp>
    </p:spTree>
    <p:extLst>
      <p:ext uri="{BB962C8B-B14F-4D97-AF65-F5344CB8AC3E}">
        <p14:creationId xmlns:p14="http://schemas.microsoft.com/office/powerpoint/2010/main" val="15174414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1D4E2B-07BC-E1A9-FF98-4B11283C30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84678-92C2-2DDB-9B3B-5B5465B2F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7867-DE57-184F-A980-B499BE3BE786}" type="slidenum">
              <a:rPr lang="en-US" smtClean="0"/>
              <a:t>19</a:t>
            </a:fld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E2F704A-3F2B-7B19-C064-53C5117BC0E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685800"/>
          </a:xfrm>
          <a:prstGeom prst="rect">
            <a:avLst/>
          </a:prstGeom>
          <a:noFill/>
        </p:spPr>
        <p:txBody>
          <a:bodyPr vert="horz" lIns="68400" tIns="205740" rIns="6858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3200" b="1" dirty="0">
                <a:solidFill>
                  <a:srgbClr val="005493"/>
                </a:solidFill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Ensemble-based DA with AI models</a:t>
            </a:r>
            <a:endParaRPr lang="zh-CN" altLang="en-US" sz="3200" b="1" dirty="0">
              <a:solidFill>
                <a:srgbClr val="005493"/>
              </a:solidFill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4430CF0-12B2-CBC6-49F5-7894BC2BA16A}"/>
              </a:ext>
            </a:extLst>
          </p:cNvPr>
          <p:cNvSpPr/>
          <p:nvPr/>
        </p:nvSpPr>
        <p:spPr>
          <a:xfrm>
            <a:off x="0" y="720000"/>
            <a:ext cx="9144000" cy="54000"/>
          </a:xfrm>
          <a:prstGeom prst="rect">
            <a:avLst/>
          </a:prstGeom>
          <a:gradFill>
            <a:gsLst>
              <a:gs pos="0">
                <a:srgbClr val="005493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2" name="图片 34">
            <a:extLst>
              <a:ext uri="{FF2B5EF4-FFF2-40B4-BE49-F238E27FC236}">
                <a16:creationId xmlns:a16="http://schemas.microsoft.com/office/drawing/2014/main" id="{6053BEB7-DAAA-3759-1831-7DE95B5A80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170" y="1108181"/>
            <a:ext cx="5228856" cy="365908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8A3461D-F57B-9B8B-9CFD-4516A834072D}"/>
              </a:ext>
            </a:extLst>
          </p:cNvPr>
          <p:cNvSpPr/>
          <p:nvPr/>
        </p:nvSpPr>
        <p:spPr>
          <a:xfrm>
            <a:off x="5826370" y="1692766"/>
            <a:ext cx="3001108" cy="24899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Compared to Slivinski et al. (2025), a stably cycling DA is achieved owing to:</a:t>
            </a:r>
          </a:p>
          <a:p>
            <a:pPr marL="285750" indent="-2857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the effective observation constrains from </a:t>
            </a:r>
            <a:r>
              <a:rPr lang="en-US" b="1" dirty="0">
                <a:solidFill>
                  <a:srgbClr val="0432FF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radiosonde profiles</a:t>
            </a:r>
          </a:p>
          <a:p>
            <a:pPr marL="285750" indent="-2857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the </a:t>
            </a:r>
            <a:r>
              <a:rPr lang="en-US" b="1" dirty="0">
                <a:solidFill>
                  <a:srgbClr val="0432FF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additive inflation </a:t>
            </a: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to maintain sufficient ensemble spread</a:t>
            </a:r>
            <a:r>
              <a:rPr lang="en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570613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FB0730-943C-1075-84F6-DA1ABFFE28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C204B743-DF24-FE6F-2912-66CF3E4C95A4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424BA29-60E2-2943-7693-E44A89E306B4}"/>
              </a:ext>
            </a:extLst>
          </p:cNvPr>
          <p:cNvSpPr/>
          <p:nvPr/>
        </p:nvSpPr>
        <p:spPr>
          <a:xfrm>
            <a:off x="4825172" y="1036955"/>
            <a:ext cx="4080345" cy="34654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E98D5D-B606-6AAE-1D71-4B9ABB6BA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7867-DE57-184F-A980-B499BE3BE786}" type="slidenum">
              <a:rPr lang="en-US" smtClean="0"/>
              <a:t>2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27FBF6B-54D1-BF79-9C7B-D8F593753639}"/>
              </a:ext>
            </a:extLst>
          </p:cNvPr>
          <p:cNvSpPr txBox="1"/>
          <p:nvPr/>
        </p:nvSpPr>
        <p:spPr>
          <a:xfrm>
            <a:off x="1517583" y="4675104"/>
            <a:ext cx="1728787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CN" altLang="ja-JP" sz="1400" dirty="0">
                <a:latin typeface="Arial" panose="020B0604020202020204" pitchFamily="34" charset="0"/>
                <a:ea typeface="黑体" pitchFamily="49" charset="-122"/>
                <a:cs typeface="Arial" panose="020B0604020202020204" pitchFamily="34" charset="0"/>
              </a:rPr>
              <a:t>Bauer et al. 2015</a:t>
            </a:r>
            <a:endParaRPr lang="en-US" sz="1400" dirty="0">
              <a:latin typeface="Arial" panose="020B0604020202020204" pitchFamily="34" charset="0"/>
              <a:ea typeface="黑体" pitchFamily="49" charset="-122"/>
              <a:cs typeface="Arial" panose="020B0604020202020204" pitchFamily="34" charset="0"/>
            </a:endParaRPr>
          </a:p>
        </p:txBody>
      </p:sp>
      <p:pic>
        <p:nvPicPr>
          <p:cNvPr id="3" name="Picture 2" descr="A white page with black text&#10;&#10;Description automatically generated">
            <a:extLst>
              <a:ext uri="{FF2B5EF4-FFF2-40B4-BE49-F238E27FC236}">
                <a16:creationId xmlns:a16="http://schemas.microsoft.com/office/drawing/2014/main" id="{DA053E5C-2693-C3CE-4696-1784C0996AB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9870" r="48584"/>
          <a:stretch/>
        </p:blipFill>
        <p:spPr>
          <a:xfrm>
            <a:off x="4960888" y="1107295"/>
            <a:ext cx="3003722" cy="812525"/>
          </a:xfrm>
          <a:prstGeom prst="rect">
            <a:avLst/>
          </a:prstGeom>
        </p:spPr>
      </p:pic>
      <p:pic>
        <p:nvPicPr>
          <p:cNvPr id="8" name="Picture 7" descr="A white page with black text&#10;&#10;Description automatically generated">
            <a:extLst>
              <a:ext uri="{FF2B5EF4-FFF2-40B4-BE49-F238E27FC236}">
                <a16:creationId xmlns:a16="http://schemas.microsoft.com/office/drawing/2014/main" id="{89888718-FEF5-E3E2-36D3-E2F670B298B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3812" t="26493" r="2786" b="50000"/>
          <a:stretch/>
        </p:blipFill>
        <p:spPr>
          <a:xfrm>
            <a:off x="7384269" y="1125401"/>
            <a:ext cx="1367145" cy="317646"/>
          </a:xfrm>
          <a:prstGeom prst="rect">
            <a:avLst/>
          </a:prstGeom>
        </p:spPr>
      </p:pic>
      <p:pic>
        <p:nvPicPr>
          <p:cNvPr id="16" name="Picture 15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22D95ED5-2367-E862-049C-4BA28C8DF02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14007"/>
          <a:stretch/>
        </p:blipFill>
        <p:spPr>
          <a:xfrm>
            <a:off x="604682" y="1107295"/>
            <a:ext cx="3592830" cy="934410"/>
          </a:xfrm>
          <a:prstGeom prst="rect">
            <a:avLst/>
          </a:prstGeom>
        </p:spPr>
      </p:pic>
      <p:pic>
        <p:nvPicPr>
          <p:cNvPr id="18" name="Picture 17" descr="A graph of different colored lines&#10;&#10;Description automatically generated">
            <a:extLst>
              <a:ext uri="{FF2B5EF4-FFF2-40B4-BE49-F238E27FC236}">
                <a16:creationId xmlns:a16="http://schemas.microsoft.com/office/drawing/2014/main" id="{4CFD2471-63EA-1625-9BC5-8F933A0865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5306" y="2229452"/>
            <a:ext cx="3848100" cy="2324100"/>
          </a:xfrm>
          <a:prstGeom prst="rect">
            <a:avLst/>
          </a:prstGeom>
        </p:spPr>
      </p:pic>
      <p:pic>
        <p:nvPicPr>
          <p:cNvPr id="20" name="Picture 19" descr="A graph of different colored lines&#10;&#10;Description automatically generated with medium confidence">
            <a:extLst>
              <a:ext uri="{FF2B5EF4-FFF2-40B4-BE49-F238E27FC236}">
                <a16:creationId xmlns:a16="http://schemas.microsoft.com/office/drawing/2014/main" id="{64689038-A289-534F-A21D-CD66D3DB0B6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47534"/>
          <a:stretch/>
        </p:blipFill>
        <p:spPr>
          <a:xfrm>
            <a:off x="4856010" y="2235353"/>
            <a:ext cx="4000500" cy="218552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C6191632-ACFB-0A66-FBAB-967C0A9287B9}"/>
              </a:ext>
            </a:extLst>
          </p:cNvPr>
          <p:cNvSpPr txBox="1"/>
          <p:nvPr/>
        </p:nvSpPr>
        <p:spPr>
          <a:xfrm>
            <a:off x="5977497" y="4675104"/>
            <a:ext cx="2057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>
                <a:latin typeface="Arial" panose="020B0604020202020204" pitchFamily="34" charset="0"/>
                <a:ea typeface="黑体" pitchFamily="49" charset="-122"/>
                <a:cs typeface="Arial" panose="020B0604020202020204" pitchFamily="34" charset="0"/>
              </a:rPr>
              <a:t>Hersbach</a:t>
            </a:r>
            <a:r>
              <a:rPr lang="en-US" sz="1400" dirty="0">
                <a:latin typeface="Arial" panose="020B0604020202020204" pitchFamily="34" charset="0"/>
                <a:ea typeface="黑体" pitchFamily="49" charset="-122"/>
                <a:cs typeface="Arial" panose="020B0604020202020204" pitchFamily="34" charset="0"/>
              </a:rPr>
              <a:t> </a:t>
            </a:r>
            <a:r>
              <a:rPr lang="en-CN" altLang="ja-JP" sz="1400" dirty="0">
                <a:latin typeface="Arial" panose="020B0604020202020204" pitchFamily="34" charset="0"/>
                <a:ea typeface="黑体" pitchFamily="49" charset="-122"/>
                <a:cs typeface="Arial" panose="020B0604020202020204" pitchFamily="34" charset="0"/>
              </a:rPr>
              <a:t>et al. 2020</a:t>
            </a:r>
            <a:endParaRPr lang="en-US" sz="1400" dirty="0">
              <a:latin typeface="Arial" panose="020B0604020202020204" pitchFamily="34" charset="0"/>
              <a:ea typeface="黑体" pitchFamily="49" charset="-122"/>
              <a:cs typeface="Arial" panose="020B0604020202020204" pitchFamily="34" charset="0"/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4A4AAC47-EC31-8D5F-5089-6EC43DB340EC}"/>
              </a:ext>
            </a:extLst>
          </p:cNvPr>
          <p:cNvSpPr txBox="1">
            <a:spLocks/>
          </p:cNvSpPr>
          <p:nvPr/>
        </p:nvSpPr>
        <p:spPr>
          <a:xfrm>
            <a:off x="-153875" y="54491"/>
            <a:ext cx="4896563" cy="685800"/>
          </a:xfrm>
          <a:prstGeom prst="rect">
            <a:avLst/>
          </a:prstGeom>
          <a:noFill/>
        </p:spPr>
        <p:txBody>
          <a:bodyPr vert="horz" lIns="68400" tIns="205740" rIns="6858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ja-JP" sz="2200" b="1" dirty="0">
                <a:solidFill>
                  <a:srgbClr val="005493"/>
                </a:solidFill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Numerical Weather Prediction</a:t>
            </a:r>
            <a:endParaRPr lang="zh-CN" altLang="en-US" sz="2200" b="1" dirty="0">
              <a:solidFill>
                <a:srgbClr val="005493"/>
              </a:solidFill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F2A76EB1-C484-97B9-5340-E96412510ECF}"/>
              </a:ext>
            </a:extLst>
          </p:cNvPr>
          <p:cNvSpPr txBox="1">
            <a:spLocks/>
          </p:cNvSpPr>
          <p:nvPr/>
        </p:nvSpPr>
        <p:spPr>
          <a:xfrm>
            <a:off x="4846094" y="54000"/>
            <a:ext cx="4055165" cy="685800"/>
          </a:xfrm>
          <a:prstGeom prst="rect">
            <a:avLst/>
          </a:prstGeom>
          <a:noFill/>
        </p:spPr>
        <p:txBody>
          <a:bodyPr vert="horz" lIns="68400" tIns="205740" rIns="6858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ja-JP" sz="2200" b="1" dirty="0">
                <a:solidFill>
                  <a:srgbClr val="005493"/>
                </a:solidFill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Atmospheric Reanalysis</a:t>
            </a:r>
            <a:endParaRPr lang="zh-CN" altLang="en-US" sz="2200" b="1" dirty="0">
              <a:solidFill>
                <a:srgbClr val="005493"/>
              </a:solidFill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FB94F98-6461-8AAB-1AF2-B21890AE1ED1}"/>
              </a:ext>
            </a:extLst>
          </p:cNvPr>
          <p:cNvCxnSpPr>
            <a:cxnSpLocks/>
          </p:cNvCxnSpPr>
          <p:nvPr/>
        </p:nvCxnSpPr>
        <p:spPr>
          <a:xfrm>
            <a:off x="848297" y="3023860"/>
            <a:ext cx="3313283" cy="0"/>
          </a:xfrm>
          <a:prstGeom prst="line">
            <a:avLst/>
          </a:prstGeom>
          <a:ln w="127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21757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F2BA80-C256-FC42-0CC4-39A9CA32B6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BBE52B-3668-DBBB-F078-65C34149B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7867-DE57-184F-A980-B499BE3BE786}" type="slidenum">
              <a:rPr lang="en-US" smtClean="0"/>
              <a:t>20</a:t>
            </a:fld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C3BD110-CD21-D7A3-61F1-D6E8C160F283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685800"/>
          </a:xfrm>
          <a:prstGeom prst="rect">
            <a:avLst/>
          </a:prstGeom>
          <a:noFill/>
        </p:spPr>
        <p:txBody>
          <a:bodyPr vert="horz" lIns="68400" tIns="205740" rIns="6858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3200" b="1" dirty="0">
                <a:solidFill>
                  <a:srgbClr val="005493"/>
                </a:solidFill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Ensemble-based DA with AI models</a:t>
            </a:r>
            <a:endParaRPr lang="zh-CN" altLang="en-US" sz="3200" b="1" dirty="0">
              <a:solidFill>
                <a:srgbClr val="005493"/>
              </a:solidFill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8168968-3B5A-4FE5-AA5B-0E284F1032CF}"/>
              </a:ext>
            </a:extLst>
          </p:cNvPr>
          <p:cNvSpPr/>
          <p:nvPr/>
        </p:nvSpPr>
        <p:spPr>
          <a:xfrm>
            <a:off x="0" y="720000"/>
            <a:ext cx="9144000" cy="54000"/>
          </a:xfrm>
          <a:prstGeom prst="rect">
            <a:avLst/>
          </a:prstGeom>
          <a:gradFill>
            <a:gsLst>
              <a:gs pos="0">
                <a:srgbClr val="005493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2" name="图片 18">
            <a:extLst>
              <a:ext uri="{FF2B5EF4-FFF2-40B4-BE49-F238E27FC236}">
                <a16:creationId xmlns:a16="http://schemas.microsoft.com/office/drawing/2014/main" id="{C76A865E-3828-E55B-DC43-4072237808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830" y="1210561"/>
            <a:ext cx="5187831" cy="330282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13AC86F-BB96-CE7E-B54F-0F07F265C5F8}"/>
              </a:ext>
            </a:extLst>
          </p:cNvPr>
          <p:cNvSpPr/>
          <p:nvPr/>
        </p:nvSpPr>
        <p:spPr>
          <a:xfrm>
            <a:off x="5686951" y="1629164"/>
            <a:ext cx="3187418" cy="2412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432FF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A successful cycling DA using Pangu-Weather </a:t>
            </a: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with assimilating only sounding observations is also obtained</a:t>
            </a:r>
          </a:p>
          <a:p>
            <a:pPr marL="285750" indent="-2857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However, </a:t>
            </a:r>
            <a:r>
              <a:rPr lang="en-US" dirty="0" err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Exp_UVobs</a:t>
            </a: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 cannot effectively constrain T and Q, as using </a:t>
            </a:r>
            <a:r>
              <a:rPr lang="en-US" dirty="0" err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FengWu</a:t>
            </a:r>
            <a:endParaRPr lang="en-CN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364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39B577-CC6E-D60E-AF71-61CAAD7AD2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AAD6DE-EA78-F925-8666-852D15421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7867-DE57-184F-A980-B499BE3BE786}" type="slidenum">
              <a:rPr lang="en-US" smtClean="0"/>
              <a:t>21</a:t>
            </a:fld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4E9F4868-2F8D-A22A-D3A5-BC4A61CED557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685800"/>
          </a:xfrm>
          <a:prstGeom prst="rect">
            <a:avLst/>
          </a:prstGeom>
          <a:noFill/>
        </p:spPr>
        <p:txBody>
          <a:bodyPr vert="horz" lIns="68400" tIns="205740" rIns="6858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3200" b="1" dirty="0">
                <a:solidFill>
                  <a:srgbClr val="005493"/>
                </a:solidFill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Ensemble-based DA with AI models</a:t>
            </a:r>
            <a:endParaRPr lang="zh-CN" altLang="en-US" sz="3200" b="1" dirty="0">
              <a:solidFill>
                <a:srgbClr val="005493"/>
              </a:solidFill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352AE4-E913-16B8-4FDC-1758DC3D3B4E}"/>
              </a:ext>
            </a:extLst>
          </p:cNvPr>
          <p:cNvSpPr/>
          <p:nvPr/>
        </p:nvSpPr>
        <p:spPr>
          <a:xfrm>
            <a:off x="0" y="720000"/>
            <a:ext cx="9144000" cy="54000"/>
          </a:xfrm>
          <a:prstGeom prst="rect">
            <a:avLst/>
          </a:prstGeom>
          <a:gradFill>
            <a:gsLst>
              <a:gs pos="0">
                <a:srgbClr val="005493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2" name="图片 9">
            <a:extLst>
              <a:ext uri="{FF2B5EF4-FFF2-40B4-BE49-F238E27FC236}">
                <a16:creationId xmlns:a16="http://schemas.microsoft.com/office/drawing/2014/main" id="{0D6A926F-EC7C-95B7-FA94-E391B408000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42976" y="990210"/>
            <a:ext cx="4258056" cy="1844040"/>
          </a:xfrm>
          <a:prstGeom prst="rect">
            <a:avLst/>
          </a:prstGeom>
        </p:spPr>
      </p:pic>
      <p:pic>
        <p:nvPicPr>
          <p:cNvPr id="3" name="图片 9">
            <a:extLst>
              <a:ext uri="{FF2B5EF4-FFF2-40B4-BE49-F238E27FC236}">
                <a16:creationId xmlns:a16="http://schemas.microsoft.com/office/drawing/2014/main" id="{8EC4F03A-7E5C-89FC-B3DE-C7395CFBAE8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572000" y="3231270"/>
            <a:ext cx="4258056" cy="184404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3858145-0C6D-6D2C-E959-C7D0A5A8123F}"/>
              </a:ext>
            </a:extLst>
          </p:cNvPr>
          <p:cNvSpPr/>
          <p:nvPr/>
        </p:nvSpPr>
        <p:spPr>
          <a:xfrm>
            <a:off x="4773872" y="1024518"/>
            <a:ext cx="4056184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Assimilating wind observations with Pangu-Weather can limit the 6-h error growth of state variables at small scales, </a:t>
            </a:r>
            <a:r>
              <a:rPr lang="en-US" b="1" dirty="0">
                <a:solidFill>
                  <a:srgbClr val="0432FF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but not for large scales</a:t>
            </a: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, especially for temperature</a:t>
            </a:r>
            <a:r>
              <a:rPr lang="en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743183F-ABF4-E397-539B-CB7FD30EAFC0}"/>
              </a:ext>
            </a:extLst>
          </p:cNvPr>
          <p:cNvSpPr/>
          <p:nvPr/>
        </p:nvSpPr>
        <p:spPr>
          <a:xfrm>
            <a:off x="184912" y="3565357"/>
            <a:ext cx="4258057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Due to different intrinsic error characteristics of AI weather models, influences of observation types on cycling DA with AI weather models are </a:t>
            </a:r>
            <a:r>
              <a:rPr lang="en-US" b="1" dirty="0">
                <a:solidFill>
                  <a:srgbClr val="0432FF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model-dependent</a:t>
            </a:r>
            <a:endParaRPr lang="en-CN" b="1" dirty="0">
              <a:solidFill>
                <a:srgbClr val="0432FF"/>
              </a:solidFill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0D7FD5-A396-40F9-5BC6-110DD4654993}"/>
              </a:ext>
            </a:extLst>
          </p:cNvPr>
          <p:cNvSpPr txBox="1"/>
          <p:nvPr/>
        </p:nvSpPr>
        <p:spPr>
          <a:xfrm>
            <a:off x="2073512" y="2834250"/>
            <a:ext cx="124981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200" kern="1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Pangu-Weather</a:t>
            </a:r>
            <a:endParaRPr lang="en-CN" sz="1200" dirty="0"/>
          </a:p>
        </p:txBody>
      </p:sp>
    </p:spTree>
    <p:extLst>
      <p:ext uri="{BB962C8B-B14F-4D97-AF65-F5344CB8AC3E}">
        <p14:creationId xmlns:p14="http://schemas.microsoft.com/office/powerpoint/2010/main" val="5871882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7B54AE-CB64-82B9-4FAD-BE8C69F059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8B19F8-F56B-7BA0-EA6C-12C336AC9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7867-DE57-184F-A980-B499BE3BE786}" type="slidenum">
              <a:rPr lang="en-US" smtClean="0"/>
              <a:t>22</a:t>
            </a:fld>
            <a:endParaRPr lang="en-US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4BDF093-91D2-96B0-8336-676BF9990826}"/>
              </a:ext>
            </a:extLst>
          </p:cNvPr>
          <p:cNvCxnSpPr>
            <a:cxnSpLocks/>
          </p:cNvCxnSpPr>
          <p:nvPr/>
        </p:nvCxnSpPr>
        <p:spPr>
          <a:xfrm>
            <a:off x="0" y="864000"/>
            <a:ext cx="9173796" cy="0"/>
          </a:xfrm>
          <a:prstGeom prst="line">
            <a:avLst/>
          </a:prstGeom>
          <a:ln w="25400">
            <a:solidFill>
              <a:srgbClr val="8B3E89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4700B81E-A4BC-69FD-5075-9A608B52B1AE}"/>
              </a:ext>
            </a:extLst>
          </p:cNvPr>
          <p:cNvSpPr txBox="1">
            <a:spLocks/>
          </p:cNvSpPr>
          <p:nvPr/>
        </p:nvSpPr>
        <p:spPr>
          <a:xfrm>
            <a:off x="0" y="108000"/>
            <a:ext cx="9144000" cy="685800"/>
          </a:xfrm>
          <a:prstGeom prst="rect">
            <a:avLst/>
          </a:prstGeom>
          <a:noFill/>
        </p:spPr>
        <p:txBody>
          <a:bodyPr vert="horz" lIns="68400" tIns="205740" rIns="6858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3200" b="1" dirty="0">
                <a:solidFill>
                  <a:srgbClr val="8B3E89"/>
                </a:solidFill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Ensemble-based DA with AI models</a:t>
            </a:r>
            <a:endParaRPr lang="zh-CN" altLang="en-US" sz="3200" b="1" dirty="0">
              <a:solidFill>
                <a:srgbClr val="8B3E89"/>
              </a:solidFill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EF79C7-9DAC-6E6B-AA79-8BE2B12C70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9378" y="2063661"/>
            <a:ext cx="4844622" cy="1708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4480" indent="-28448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342900" indent="-342900">
              <a:spcBef>
                <a:spcPts val="1500"/>
              </a:spcBef>
              <a:spcAft>
                <a:spcPts val="1500"/>
              </a:spcAft>
              <a:buSzPct val="75000"/>
              <a:buFont typeface="Wingdings" pitchFamily="2" charset="2"/>
              <a:buChar char="q"/>
            </a:pPr>
            <a:r>
              <a:rPr lang="en-US" sz="2000" b="1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Ensemble-based DA with AI weather models</a:t>
            </a:r>
            <a:endParaRPr lang="en-US" altLang="zh-CN" sz="2000" b="1" dirty="0">
              <a:solidFill>
                <a:schemeClr val="bg1">
                  <a:lumMod val="75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342900" indent="-342900">
              <a:spcBef>
                <a:spcPts val="1500"/>
              </a:spcBef>
              <a:spcAft>
                <a:spcPts val="1500"/>
              </a:spcAft>
              <a:buSzPct val="75000"/>
              <a:buFont typeface="Wingdings" pitchFamily="2" charset="2"/>
              <a:buChar char="q"/>
            </a:pPr>
            <a:r>
              <a:rPr lang="en-US" sz="2000" b="1" dirty="0">
                <a:solidFill>
                  <a:srgbClr val="005493"/>
                </a:solidFill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Online paleoclimate DA with DL-based surrogate models</a:t>
            </a:r>
            <a:endParaRPr lang="en-US" altLang="zh-CN" sz="2000" b="1" dirty="0">
              <a:solidFill>
                <a:srgbClr val="005493"/>
              </a:solidFill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F06CC13-EA6A-C30A-A111-F059D5FC49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505" y="1377997"/>
            <a:ext cx="3770867" cy="2901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7546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43DF6D-C413-1DDD-D45B-080E82A37A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69E5FA-E26F-FBC0-9D44-78EFD2BA2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7867-DE57-184F-A980-B499BE3BE786}" type="slidenum">
              <a:rPr lang="en-US" smtClean="0"/>
              <a:t>23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55B0AAC-735B-7430-0563-5C8E3A4FE440}"/>
              </a:ext>
            </a:extLst>
          </p:cNvPr>
          <p:cNvSpPr/>
          <p:nvPr/>
        </p:nvSpPr>
        <p:spPr>
          <a:xfrm>
            <a:off x="207645" y="164122"/>
            <a:ext cx="1959794" cy="10156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C7F87DF-5CAE-04CE-CB0B-13164D0CA328}"/>
              </a:ext>
            </a:extLst>
          </p:cNvPr>
          <p:cNvSpPr/>
          <p:nvPr/>
        </p:nvSpPr>
        <p:spPr>
          <a:xfrm>
            <a:off x="391021" y="1111049"/>
            <a:ext cx="822688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A</a:t>
            </a:r>
            <a:r>
              <a:rPr lang="en-US" sz="20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deep learning-based network (NET) is built to map the model state at </a:t>
            </a:r>
            <a:r>
              <a:rPr lang="en-US" sz="2000" i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t</a:t>
            </a:r>
            <a:r>
              <a:rPr lang="en-US" sz="20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-1 to that at </a:t>
            </a:r>
            <a:r>
              <a:rPr lang="en-US" sz="2000" i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t</a:t>
            </a:r>
            <a:r>
              <a:rPr lang="en-CN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aiming </a:t>
            </a:r>
            <a:r>
              <a:rPr lang="en-CN" sz="2000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to </a:t>
            </a:r>
            <a:r>
              <a:rPr lang="en-US" sz="2000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represent nonlinear processes</a:t>
            </a:r>
            <a:r>
              <a:rPr lang="en-CN" sz="2000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altLang="zh-CN" sz="2000" dirty="0">
              <a:latin typeface="Arial" panose="020B06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CN" sz="2000" dirty="0"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E083DBF-D50E-AC5C-95C6-26930B6B8F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3234" y="2686037"/>
            <a:ext cx="3163862" cy="2356940"/>
          </a:xfrm>
          <a:prstGeom prst="rect">
            <a:avLst/>
          </a:prstGeom>
        </p:spPr>
      </p:pic>
      <p:graphicFrame>
        <p:nvGraphicFramePr>
          <p:cNvPr id="20" name="Object 19">
            <a:extLst>
              <a:ext uri="{FF2B5EF4-FFF2-40B4-BE49-F238E27FC236}">
                <a16:creationId xmlns:a16="http://schemas.microsoft.com/office/drawing/2014/main" id="{5684A788-BA69-3EAF-E95A-4AD1B83C438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95768" y="2357377"/>
          <a:ext cx="1371600" cy="377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5" imgW="1016000" imgH="279400" progId="Equation.DSMT4">
                  <p:embed/>
                </p:oleObj>
              </mc:Choice>
              <mc:Fallback>
                <p:oleObj r:id="rId5" imgW="1016000" imgH="279400" progId="Equation.DSMT4">
                  <p:embed/>
                  <p:pic>
                    <p:nvPicPr>
                      <p:cNvPr id="20" name="Object 19">
                        <a:extLst>
                          <a:ext uri="{FF2B5EF4-FFF2-40B4-BE49-F238E27FC236}">
                            <a16:creationId xmlns:a16="http://schemas.microsoft.com/office/drawing/2014/main" id="{5684A788-BA69-3EAF-E95A-4AD1B83C438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768" y="2357377"/>
                        <a:ext cx="1371600" cy="37719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id="{3D692E8F-1B53-3F91-07E0-6F9CE24CAEF5}"/>
              </a:ext>
            </a:extLst>
          </p:cNvPr>
          <p:cNvSpPr txBox="1"/>
          <p:nvPr/>
        </p:nvSpPr>
        <p:spPr>
          <a:xfrm>
            <a:off x="715935" y="1875559"/>
            <a:ext cx="712535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A c</a:t>
            </a:r>
            <a:r>
              <a:rPr lang="en-US" sz="2000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onvolutional decoder-encoder </a:t>
            </a:r>
            <a:r>
              <a:rPr lang="en-US" sz="2000" dirty="0"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architecture (Scher 2018)</a:t>
            </a:r>
            <a:r>
              <a:rPr lang="en-CN" sz="2000" dirty="0"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C11BF2C-1DE4-8791-9909-8D20CC266439}"/>
              </a:ext>
            </a:extLst>
          </p:cNvPr>
          <p:cNvSpPr/>
          <p:nvPr/>
        </p:nvSpPr>
        <p:spPr>
          <a:xfrm>
            <a:off x="5573498" y="3166266"/>
            <a:ext cx="1509636" cy="1475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E6CB74E-7F4A-F6C7-4725-03B5F0F2D8D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56215" y="3269531"/>
            <a:ext cx="2758363" cy="147599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A72681B5-3426-E250-5AC0-048A6F8D9DE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97462" y="2778858"/>
          <a:ext cx="3171636" cy="15770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349360" imgH="1168200" progId="Equation.DSMT4">
                  <p:embed/>
                </p:oleObj>
              </mc:Choice>
              <mc:Fallback>
                <p:oleObj name="Equation" r:id="rId8" imgW="2349360" imgH="1168200" progId="Equation.DSMT4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A72681B5-3426-E250-5AC0-048A6F8D9DE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7462" y="2778858"/>
                        <a:ext cx="3171636" cy="157707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D03AA71D-FD7F-8B42-C093-4838C6C858E3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685800"/>
          </a:xfrm>
          <a:prstGeom prst="rect">
            <a:avLst/>
          </a:prstGeom>
          <a:noFill/>
        </p:spPr>
        <p:txBody>
          <a:bodyPr vert="horz" lIns="68400" tIns="205740" rIns="6858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solidFill>
                  <a:srgbClr val="005493"/>
                </a:solidFill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Online PDA with DL-based surrogate models</a:t>
            </a:r>
            <a:endParaRPr lang="zh-CN" altLang="en-US" sz="3200" b="1" dirty="0">
              <a:solidFill>
                <a:srgbClr val="005493"/>
              </a:solidFill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F9F5C8C-5789-B854-C199-F1B3E8A5BB28}"/>
              </a:ext>
            </a:extLst>
          </p:cNvPr>
          <p:cNvSpPr/>
          <p:nvPr/>
        </p:nvSpPr>
        <p:spPr>
          <a:xfrm>
            <a:off x="0" y="720000"/>
            <a:ext cx="9144000" cy="54000"/>
          </a:xfrm>
          <a:prstGeom prst="rect">
            <a:avLst/>
          </a:prstGeom>
          <a:gradFill>
            <a:gsLst>
              <a:gs pos="0">
                <a:srgbClr val="005493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文本框 47">
            <a:extLst>
              <a:ext uri="{FF2B5EF4-FFF2-40B4-BE49-F238E27FC236}">
                <a16:creationId xmlns:a16="http://schemas.microsoft.com/office/drawing/2014/main" id="{7E4495C0-83B2-26DE-A85A-F879D77E474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715935" y="4727618"/>
            <a:ext cx="3435338" cy="31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CCCC"/>
                </a:solidFill>
              </a14:hiddenFill>
            </a:ext>
          </a:extLst>
        </p:spPr>
        <p:txBody>
          <a:bodyPr wrap="square" rtlCol="0">
            <a:noAutofit/>
          </a:bodyPr>
          <a:lstStyle/>
          <a:p>
            <a:pPr algn="ctr" defTabSz="914400"/>
            <a:r>
              <a:rPr kumimoji="1" lang="en-US" altLang="zh-CN" sz="1400" dirty="0"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Sun et al. (2025 JAMES)</a:t>
            </a:r>
            <a:endParaRPr kumimoji="1" lang="zh-CN" altLang="en-US" sz="1400" dirty="0"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15603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997EE-0D53-97AA-6BCD-AB34E34F3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6CAEB3-0EED-1070-70DD-3A93CC139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7867-DE57-184F-A980-B499BE3BE786}" type="slidenum">
              <a:rPr lang="en-US" smtClean="0"/>
              <a:t>24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ACC635E-ECD4-B5E8-CB8B-19BD198CC967}"/>
              </a:ext>
            </a:extLst>
          </p:cNvPr>
          <p:cNvSpPr/>
          <p:nvPr/>
        </p:nvSpPr>
        <p:spPr>
          <a:xfrm>
            <a:off x="207645" y="164122"/>
            <a:ext cx="1959794" cy="10156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2451B22-8964-331A-26FA-674321126498}"/>
              </a:ext>
            </a:extLst>
          </p:cNvPr>
          <p:cNvSpPr/>
          <p:nvPr/>
        </p:nvSpPr>
        <p:spPr>
          <a:xfrm>
            <a:off x="290237" y="3804340"/>
            <a:ext cx="8605567" cy="1000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altLang="zh-CN" sz="1800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Compared to the climatologic priors used by offline PDA, LIM has improved predictive skills for 5 years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altLang="zh-CN" sz="1800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NET further improves the predictive skills than LIM, especially over the ocean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2BB5E0E-8F31-E24C-3A04-CA3A456476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7281" y="1350946"/>
            <a:ext cx="2880360" cy="21534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F38C9AE-D852-FA42-F2E2-6511021994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526" y="1474022"/>
            <a:ext cx="2773680" cy="207365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9AA2FF3-3CD5-B380-A52D-97AE0D56FC9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8931" y="1474022"/>
            <a:ext cx="2773680" cy="2073656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8002ED0-8A67-9E2D-4C1F-D9BC3A9A9DF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685800"/>
          </a:xfrm>
          <a:prstGeom prst="rect">
            <a:avLst/>
          </a:prstGeom>
          <a:noFill/>
        </p:spPr>
        <p:txBody>
          <a:bodyPr vert="horz" lIns="68400" tIns="205740" rIns="6858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solidFill>
                  <a:srgbClr val="005493"/>
                </a:solidFill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Online PDA with DL-based surrogate models</a:t>
            </a:r>
            <a:endParaRPr lang="zh-CN" altLang="en-US" sz="3200" b="1" dirty="0">
              <a:solidFill>
                <a:srgbClr val="005493"/>
              </a:solidFill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34894E3-EAF2-06FF-4E70-6F4A535D5F97}"/>
              </a:ext>
            </a:extLst>
          </p:cNvPr>
          <p:cNvSpPr/>
          <p:nvPr/>
        </p:nvSpPr>
        <p:spPr>
          <a:xfrm>
            <a:off x="0" y="720000"/>
            <a:ext cx="9144000" cy="54000"/>
          </a:xfrm>
          <a:prstGeom prst="rect">
            <a:avLst/>
          </a:prstGeom>
          <a:gradFill>
            <a:gsLst>
              <a:gs pos="0">
                <a:srgbClr val="005493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7309517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FAA5BB-AF67-AC59-411E-4D6A51194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5BD403-C047-1A14-75D3-98D1B72B9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7867-DE57-184F-A980-B499BE3BE786}" type="slidenum">
              <a:rPr lang="en-US" smtClean="0"/>
              <a:t>25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B833308-2BEB-FC61-4949-C9198E04B621}"/>
              </a:ext>
            </a:extLst>
          </p:cNvPr>
          <p:cNvSpPr/>
          <p:nvPr/>
        </p:nvSpPr>
        <p:spPr>
          <a:xfrm>
            <a:off x="207645" y="164122"/>
            <a:ext cx="1959794" cy="10156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2AD9350-37AB-6E16-B519-71092C9D0891}"/>
              </a:ext>
            </a:extLst>
          </p:cNvPr>
          <p:cNvSpPr/>
          <p:nvPr/>
        </p:nvSpPr>
        <p:spPr>
          <a:xfrm>
            <a:off x="391021" y="1111049"/>
            <a:ext cx="822688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An online PDA </a:t>
            </a:r>
            <a:r>
              <a:rPr lang="en-US" sz="2000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with the integrated hybrid ensemble Kalman filter (</a:t>
            </a:r>
            <a:r>
              <a:rPr lang="en-US" sz="2000" dirty="0" err="1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IHEnKF</a:t>
            </a:r>
            <a:r>
              <a:rPr lang="en-US" sz="2000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; Lei et al. 2021)</a:t>
            </a:r>
            <a:endParaRPr lang="en-US" altLang="zh-CN" sz="2000" dirty="0">
              <a:latin typeface="Arial" panose="020B06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CN" sz="2000" dirty="0"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F1575BD-C146-1FEC-D004-A2B56DA3522E}"/>
              </a:ext>
            </a:extLst>
          </p:cNvPr>
          <p:cNvSpPr/>
          <p:nvPr/>
        </p:nvSpPr>
        <p:spPr>
          <a:xfrm>
            <a:off x="5573498" y="3166266"/>
            <a:ext cx="1509636" cy="1475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847F718-09CE-527D-A22B-D4FA72FACA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3234" y="2686037"/>
            <a:ext cx="3163862" cy="235694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22A1715-F90F-66C6-9265-C22A32D7DFCF}"/>
              </a:ext>
            </a:extLst>
          </p:cNvPr>
          <p:cNvSpPr/>
          <p:nvPr/>
        </p:nvSpPr>
        <p:spPr>
          <a:xfrm>
            <a:off x="5573498" y="3166266"/>
            <a:ext cx="1509636" cy="1475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479683F6-D370-CC96-7C0A-759769F9DC65}"/>
              </a:ext>
            </a:extLst>
          </p:cNvPr>
          <p:cNvSpPr/>
          <p:nvPr/>
        </p:nvSpPr>
        <p:spPr>
          <a:xfrm>
            <a:off x="7051330" y="2545081"/>
            <a:ext cx="954903" cy="769440"/>
          </a:xfrm>
          <a:prstGeom prst="roundRect">
            <a:avLst>
              <a:gd name="adj" fmla="val 7576"/>
            </a:avLst>
          </a:prstGeom>
          <a:solidFill>
            <a:srgbClr val="FF7E7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88B56A2-BDAC-226E-5D24-B0286DA48C71}"/>
              </a:ext>
            </a:extLst>
          </p:cNvPr>
          <p:cNvSpPr txBox="1"/>
          <p:nvPr/>
        </p:nvSpPr>
        <p:spPr>
          <a:xfrm>
            <a:off x="7059281" y="2545932"/>
            <a:ext cx="95490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100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Integrated Hybrid </a:t>
            </a:r>
            <a:r>
              <a:rPr lang="en-US" altLang="zh-CN" sz="1100" b="1" dirty="0" err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EnKF</a:t>
            </a:r>
            <a:endParaRPr lang="en-US" altLang="zh-CN" sz="1100" b="1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algn="ctr"/>
            <a:r>
              <a:rPr lang="en-US" sz="1100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(</a:t>
            </a:r>
            <a:r>
              <a:rPr lang="en-US" sz="1100" b="1" dirty="0" err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IHEnKF</a:t>
            </a:r>
            <a:r>
              <a:rPr lang="en-US" sz="1100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)</a:t>
            </a:r>
            <a:endParaRPr lang="en-CN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7" name="Object 16">
            <a:extLst>
              <a:ext uri="{FF2B5EF4-FFF2-40B4-BE49-F238E27FC236}">
                <a16:creationId xmlns:a16="http://schemas.microsoft.com/office/drawing/2014/main" id="{B244B0A4-3759-1EB9-D876-A933E7B9998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86338" y="1940018"/>
          <a:ext cx="2178475" cy="259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2362200" imgH="279400" progId="Equation.DSMT4">
                  <p:embed/>
                </p:oleObj>
              </mc:Choice>
              <mc:Fallback>
                <p:oleObj r:id="rId4" imgW="2362200" imgH="279400" progId="Equation.DSMT4">
                  <p:embed/>
                  <p:pic>
                    <p:nvPicPr>
                      <p:cNvPr id="17" name="Object 16">
                        <a:extLst>
                          <a:ext uri="{FF2B5EF4-FFF2-40B4-BE49-F238E27FC236}">
                            <a16:creationId xmlns:a16="http://schemas.microsoft.com/office/drawing/2014/main" id="{B244B0A4-3759-1EB9-D876-A933E7B9998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6338" y="1940018"/>
                        <a:ext cx="2178475" cy="2590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>
            <a:extLst>
              <a:ext uri="{FF2B5EF4-FFF2-40B4-BE49-F238E27FC236}">
                <a16:creationId xmlns:a16="http://schemas.microsoft.com/office/drawing/2014/main" id="{8DEA4190-B9C4-6966-89AF-2291DA8B09D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11103" y="1940400"/>
          <a:ext cx="2462176" cy="2604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6" imgW="2641600" imgH="279400" progId="Equation.DSMT4">
                  <p:embed/>
                </p:oleObj>
              </mc:Choice>
              <mc:Fallback>
                <p:oleObj r:id="rId6" imgW="2641600" imgH="279400" progId="Equation.DSMT4">
                  <p:embed/>
                  <p:pic>
                    <p:nvPicPr>
                      <p:cNvPr id="18" name="Object 17">
                        <a:extLst>
                          <a:ext uri="{FF2B5EF4-FFF2-40B4-BE49-F238E27FC236}">
                            <a16:creationId xmlns:a16="http://schemas.microsoft.com/office/drawing/2014/main" id="{8DEA4190-B9C4-6966-89AF-2291DA8B09D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1103" y="1940400"/>
                        <a:ext cx="2462176" cy="26042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>
            <a:extLst>
              <a:ext uri="{FF2B5EF4-FFF2-40B4-BE49-F238E27FC236}">
                <a16:creationId xmlns:a16="http://schemas.microsoft.com/office/drawing/2014/main" id="{A5BB9BD5-7CBF-7764-AD85-E888D1DE04B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09641" y="2361944"/>
          <a:ext cx="4099524" cy="4658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8" imgW="4495800" imgH="508000" progId="Equation.DSMT4">
                  <p:embed/>
                </p:oleObj>
              </mc:Choice>
              <mc:Fallback>
                <p:oleObj r:id="rId8" imgW="4495800" imgH="508000" progId="Equation.DSMT4">
                  <p:embed/>
                  <p:pic>
                    <p:nvPicPr>
                      <p:cNvPr id="19" name="Object 18">
                        <a:extLst>
                          <a:ext uri="{FF2B5EF4-FFF2-40B4-BE49-F238E27FC236}">
                            <a16:creationId xmlns:a16="http://schemas.microsoft.com/office/drawing/2014/main" id="{A5BB9BD5-7CBF-7764-AD85-E888D1DE04B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9641" y="2361944"/>
                        <a:ext cx="4099524" cy="46585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>
            <a:extLst>
              <a:ext uri="{FF2B5EF4-FFF2-40B4-BE49-F238E27FC236}">
                <a16:creationId xmlns:a16="http://schemas.microsoft.com/office/drawing/2014/main" id="{1351C6F9-8726-E0B9-EA09-819AEC23371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16047" y="2954832"/>
          <a:ext cx="41529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0" imgW="4152900" imgH="482600" progId="Equation.DSMT4">
                  <p:embed/>
                </p:oleObj>
              </mc:Choice>
              <mc:Fallback>
                <p:oleObj r:id="rId10" imgW="4152900" imgH="482600" progId="Equation.DSMT4">
                  <p:embed/>
                  <p:pic>
                    <p:nvPicPr>
                      <p:cNvPr id="21" name="Object 20">
                        <a:extLst>
                          <a:ext uri="{FF2B5EF4-FFF2-40B4-BE49-F238E27FC236}">
                            <a16:creationId xmlns:a16="http://schemas.microsoft.com/office/drawing/2014/main" id="{1351C6F9-8726-E0B9-EA09-819AEC23371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6047" y="2954832"/>
                        <a:ext cx="4152900" cy="495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1">
            <a:extLst>
              <a:ext uri="{FF2B5EF4-FFF2-40B4-BE49-F238E27FC236}">
                <a16:creationId xmlns:a16="http://schemas.microsoft.com/office/drawing/2014/main" id="{99DB6516-7C1C-780F-D487-8DA7CF82281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16047" y="3509349"/>
          <a:ext cx="50673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2" imgW="6273800" imgH="584200" progId="Equation.DSMT4">
                  <p:embed/>
                </p:oleObj>
              </mc:Choice>
              <mc:Fallback>
                <p:oleObj r:id="rId12" imgW="6273800" imgH="584200" progId="Equation.DSMT4">
                  <p:embed/>
                  <p:pic>
                    <p:nvPicPr>
                      <p:cNvPr id="22" name="Object 21">
                        <a:extLst>
                          <a:ext uri="{FF2B5EF4-FFF2-40B4-BE49-F238E27FC236}">
                            <a16:creationId xmlns:a16="http://schemas.microsoft.com/office/drawing/2014/main" id="{99DB6516-7C1C-780F-D487-8DA7CF82281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6047" y="3509349"/>
                        <a:ext cx="5067300" cy="469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Rectangle 22">
            <a:extLst>
              <a:ext uri="{FF2B5EF4-FFF2-40B4-BE49-F238E27FC236}">
                <a16:creationId xmlns:a16="http://schemas.microsoft.com/office/drawing/2014/main" id="{2D599BB7-CB8C-A05B-B7C1-36FA09E7E8ED}"/>
              </a:ext>
            </a:extLst>
          </p:cNvPr>
          <p:cNvSpPr/>
          <p:nvPr/>
        </p:nvSpPr>
        <p:spPr>
          <a:xfrm>
            <a:off x="5573498" y="4574422"/>
            <a:ext cx="1121012" cy="2606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76B7209F-BE20-92D3-C3E6-CC591A85BEEF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06160" y="3431720"/>
            <a:ext cx="2271192" cy="121531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6" name="Object 25">
            <a:extLst>
              <a:ext uri="{FF2B5EF4-FFF2-40B4-BE49-F238E27FC236}">
                <a16:creationId xmlns:a16="http://schemas.microsoft.com/office/drawing/2014/main" id="{3FE01759-CDF7-679E-837C-6FE7684EDD3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37563" y="4464925"/>
          <a:ext cx="2193290" cy="3073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5" imgW="1993900" imgH="279400" progId="Equation.DSMT4">
                  <p:embed/>
                </p:oleObj>
              </mc:Choice>
              <mc:Fallback>
                <p:oleObj r:id="rId15" imgW="1993900" imgH="279400" progId="Equation.DSMT4">
                  <p:embed/>
                  <p:pic>
                    <p:nvPicPr>
                      <p:cNvPr id="26" name="Object 25">
                        <a:extLst>
                          <a:ext uri="{FF2B5EF4-FFF2-40B4-BE49-F238E27FC236}">
                            <a16:creationId xmlns:a16="http://schemas.microsoft.com/office/drawing/2014/main" id="{3FE01759-CDF7-679E-837C-6FE7684EDD3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7563" y="4464925"/>
                        <a:ext cx="2193290" cy="30734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TextBox 24">
            <a:extLst>
              <a:ext uri="{FF2B5EF4-FFF2-40B4-BE49-F238E27FC236}">
                <a16:creationId xmlns:a16="http://schemas.microsoft.com/office/drawing/2014/main" id="{4ADC14F2-9A30-1EE7-5EC2-1D09D46C8F3D}"/>
              </a:ext>
            </a:extLst>
          </p:cNvPr>
          <p:cNvSpPr txBox="1"/>
          <p:nvPr/>
        </p:nvSpPr>
        <p:spPr>
          <a:xfrm>
            <a:off x="718513" y="4028536"/>
            <a:ext cx="40383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Analog blending inflation </a:t>
            </a:r>
            <a:endParaRPr lang="en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F9DBF1-86C3-6F00-C6C7-B2A32A28373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685800"/>
          </a:xfrm>
          <a:prstGeom prst="rect">
            <a:avLst/>
          </a:prstGeom>
          <a:noFill/>
        </p:spPr>
        <p:txBody>
          <a:bodyPr vert="horz" lIns="68400" tIns="205740" rIns="6858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solidFill>
                  <a:srgbClr val="005493"/>
                </a:solidFill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Online PDA with DL-based surrogate models</a:t>
            </a:r>
            <a:endParaRPr lang="zh-CN" altLang="en-US" sz="3200" b="1" dirty="0">
              <a:solidFill>
                <a:srgbClr val="005493"/>
              </a:solidFill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FD050AB-9522-A715-3342-465464FEBA28}"/>
              </a:ext>
            </a:extLst>
          </p:cNvPr>
          <p:cNvSpPr/>
          <p:nvPr/>
        </p:nvSpPr>
        <p:spPr>
          <a:xfrm>
            <a:off x="0" y="720000"/>
            <a:ext cx="9144000" cy="54000"/>
          </a:xfrm>
          <a:prstGeom prst="rect">
            <a:avLst/>
          </a:prstGeom>
          <a:gradFill>
            <a:gsLst>
              <a:gs pos="0">
                <a:srgbClr val="005493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3740550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89DB93-4F21-16C6-165D-A8CC6B206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A6A7AF-694D-5FF2-A825-5E2843DA3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7867-DE57-184F-A980-B499BE3BE786}" type="slidenum">
              <a:rPr lang="en-US" smtClean="0"/>
              <a:t>26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BE87C11-F9CF-20C9-2949-8654E8215B1F}"/>
              </a:ext>
            </a:extLst>
          </p:cNvPr>
          <p:cNvSpPr/>
          <p:nvPr/>
        </p:nvSpPr>
        <p:spPr>
          <a:xfrm>
            <a:off x="207645" y="164122"/>
            <a:ext cx="1959794" cy="10156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C769EFC-3BD0-D32C-3707-21E5FAC759BC}"/>
              </a:ext>
            </a:extLst>
          </p:cNvPr>
          <p:cNvSpPr/>
          <p:nvPr/>
        </p:nvSpPr>
        <p:spPr>
          <a:xfrm>
            <a:off x="290237" y="3804340"/>
            <a:ext cx="8746759" cy="1000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Proxies from the PAGES 2k Consortium (Emile-</a:t>
            </a:r>
            <a:r>
              <a:rPr lang="en-US" dirty="0" err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Geay</a:t>
            </a: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 et al. 2017) with the real proxy network / various pseudoproxy networks are assimilated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The PSM is constructed by a linear univariate model for each kind of proxy</a:t>
            </a:r>
            <a:endParaRPr lang="en-US" altLang="zh-CN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C5C5111-7630-EC1A-DF49-5B90670403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7205" y="1184106"/>
            <a:ext cx="3072667" cy="23044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0DC5EBB-92B5-4BC1-31FF-FE4F8BE260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5834" y="1179785"/>
            <a:ext cx="3785870" cy="21336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C2CAE09-D87F-50D8-5A8E-4E064438E8C4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685800"/>
          </a:xfrm>
          <a:prstGeom prst="rect">
            <a:avLst/>
          </a:prstGeom>
          <a:noFill/>
        </p:spPr>
        <p:txBody>
          <a:bodyPr vert="horz" lIns="68400" tIns="205740" rIns="6858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solidFill>
                  <a:srgbClr val="005493"/>
                </a:solidFill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Online PDA with DL-based surrogate models</a:t>
            </a:r>
            <a:endParaRPr lang="zh-CN" altLang="en-US" sz="3200" b="1" dirty="0">
              <a:solidFill>
                <a:srgbClr val="005493"/>
              </a:solidFill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601E87D-C119-9099-C2E3-97448E715508}"/>
              </a:ext>
            </a:extLst>
          </p:cNvPr>
          <p:cNvSpPr/>
          <p:nvPr/>
        </p:nvSpPr>
        <p:spPr>
          <a:xfrm>
            <a:off x="0" y="720000"/>
            <a:ext cx="9144000" cy="54000"/>
          </a:xfrm>
          <a:prstGeom prst="rect">
            <a:avLst/>
          </a:prstGeom>
          <a:gradFill>
            <a:gsLst>
              <a:gs pos="0">
                <a:srgbClr val="005493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10108660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686B53-5858-E7E0-673E-66FFEEBDF8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029548-EC75-EFB0-7782-2EB8B124B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7867-DE57-184F-A980-B499BE3BE786}" type="slidenum">
              <a:rPr lang="en-US" smtClean="0"/>
              <a:t>27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02F1E21-B407-8293-4D4F-5037475390F4}"/>
              </a:ext>
            </a:extLst>
          </p:cNvPr>
          <p:cNvSpPr/>
          <p:nvPr/>
        </p:nvSpPr>
        <p:spPr>
          <a:xfrm>
            <a:off x="207645" y="164122"/>
            <a:ext cx="1959794" cy="10156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C3E7141-28F4-BFAD-3A11-E76AB95E1EF5}"/>
              </a:ext>
            </a:extLst>
          </p:cNvPr>
          <p:cNvSpPr/>
          <p:nvPr/>
        </p:nvSpPr>
        <p:spPr>
          <a:xfrm>
            <a:off x="290237" y="3804340"/>
            <a:ext cx="860556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For both sparse and dense proxy records, experiments LIM and NET have larger CEs of</a:t>
            </a:r>
            <a:r>
              <a:rPr lang="zh-CN" alt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priors and posteriors than experiment OFF, which is mainly contributed by the online model cycling with surrogate models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5284A9-3C24-A4DB-3852-203B075EED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476" y="1224304"/>
            <a:ext cx="3318510" cy="249301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9B269DD-88E9-C4C4-6640-4682705DA9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034" y="1223377"/>
            <a:ext cx="3318510" cy="24765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9284439-88BC-F895-A8FC-8922E61F8E7B}"/>
              </a:ext>
            </a:extLst>
          </p:cNvPr>
          <p:cNvSpPr/>
          <p:nvPr/>
        </p:nvSpPr>
        <p:spPr>
          <a:xfrm>
            <a:off x="1888707" y="1008000"/>
            <a:ext cx="124425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150 proxies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F501CC6-2D9B-7AF1-518B-9C15B4EF93FA}"/>
              </a:ext>
            </a:extLst>
          </p:cNvPr>
          <p:cNvSpPr/>
          <p:nvPr/>
        </p:nvSpPr>
        <p:spPr>
          <a:xfrm>
            <a:off x="5990127" y="1007633"/>
            <a:ext cx="124425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554 proxies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58F362-A0D5-0F6F-4B15-C376D4E21C8C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685800"/>
          </a:xfrm>
          <a:prstGeom prst="rect">
            <a:avLst/>
          </a:prstGeom>
          <a:noFill/>
        </p:spPr>
        <p:txBody>
          <a:bodyPr vert="horz" lIns="68400" tIns="205740" rIns="6858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solidFill>
                  <a:srgbClr val="005493"/>
                </a:solidFill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Online PDA with DL-based surrogate models</a:t>
            </a:r>
            <a:endParaRPr lang="zh-CN" altLang="en-US" sz="3200" b="1" dirty="0">
              <a:solidFill>
                <a:srgbClr val="005493"/>
              </a:solidFill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89129B3-F5EC-50FB-0440-017975AA5E5B}"/>
              </a:ext>
            </a:extLst>
          </p:cNvPr>
          <p:cNvSpPr/>
          <p:nvPr/>
        </p:nvSpPr>
        <p:spPr>
          <a:xfrm>
            <a:off x="0" y="720000"/>
            <a:ext cx="9144000" cy="54000"/>
          </a:xfrm>
          <a:prstGeom prst="rect">
            <a:avLst/>
          </a:prstGeom>
          <a:gradFill>
            <a:gsLst>
              <a:gs pos="0">
                <a:srgbClr val="005493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40263869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83D96D-8436-DB61-1F66-E5A043E02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404F9B-E5DB-1E8D-D472-EEBA58F49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7867-DE57-184F-A980-B499BE3BE786}" type="slidenum">
              <a:rPr lang="en-US" smtClean="0"/>
              <a:t>28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E51E8B3-C1B1-37EB-7E9A-0C2FA5FFC207}"/>
              </a:ext>
            </a:extLst>
          </p:cNvPr>
          <p:cNvSpPr/>
          <p:nvPr/>
        </p:nvSpPr>
        <p:spPr>
          <a:xfrm>
            <a:off x="207645" y="164122"/>
            <a:ext cx="1959794" cy="10156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401C451-B8D0-A21A-18EC-6C762B57CADB}"/>
              </a:ext>
            </a:extLst>
          </p:cNvPr>
          <p:cNvSpPr/>
          <p:nvPr/>
        </p:nvSpPr>
        <p:spPr>
          <a:xfrm>
            <a:off x="290237" y="3804340"/>
            <a:ext cx="8605567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Experiments LIMANA and NETANA that use the analog blending, achieve larger CEs than experiments LIM and NET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The analog ensembles produce a more accurate prior ensemble mean and plays the role of static </a:t>
            </a:r>
            <a:r>
              <a:rPr lang="en-US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B</a:t>
            </a: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 with somewhat “flow-dependent” error structures</a:t>
            </a:r>
            <a:endParaRPr lang="en-US" altLang="zh-CN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3A6614E-7C24-0F1D-6A9F-EF7CB91069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476" y="1224304"/>
            <a:ext cx="3318510" cy="249301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2833CE5-CFBD-DA4A-62B5-E86FCD35EA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034" y="1223377"/>
            <a:ext cx="3318510" cy="24765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075C546-2329-E0D0-4538-7B37165D3ADF}"/>
              </a:ext>
            </a:extLst>
          </p:cNvPr>
          <p:cNvSpPr/>
          <p:nvPr/>
        </p:nvSpPr>
        <p:spPr>
          <a:xfrm>
            <a:off x="1888707" y="1008000"/>
            <a:ext cx="124425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150 proxies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73EE0BF-5D9B-8AEA-239F-17B60E5AA0C0}"/>
              </a:ext>
            </a:extLst>
          </p:cNvPr>
          <p:cNvSpPr/>
          <p:nvPr/>
        </p:nvSpPr>
        <p:spPr>
          <a:xfrm>
            <a:off x="5990127" y="1007633"/>
            <a:ext cx="124425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554 proxies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D03573-474F-C130-A176-EE1CFCD01A1B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685800"/>
          </a:xfrm>
          <a:prstGeom prst="rect">
            <a:avLst/>
          </a:prstGeom>
          <a:noFill/>
        </p:spPr>
        <p:txBody>
          <a:bodyPr vert="horz" lIns="68400" tIns="205740" rIns="6858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solidFill>
                  <a:srgbClr val="005493"/>
                </a:solidFill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Online PDA with DL-based surrogate models</a:t>
            </a:r>
            <a:endParaRPr lang="zh-CN" altLang="en-US" sz="3200" b="1" dirty="0">
              <a:solidFill>
                <a:srgbClr val="005493"/>
              </a:solidFill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584D636-E514-3A27-F5B0-D2D065D361D1}"/>
              </a:ext>
            </a:extLst>
          </p:cNvPr>
          <p:cNvSpPr/>
          <p:nvPr/>
        </p:nvSpPr>
        <p:spPr>
          <a:xfrm>
            <a:off x="0" y="720000"/>
            <a:ext cx="9144000" cy="54000"/>
          </a:xfrm>
          <a:prstGeom prst="rect">
            <a:avLst/>
          </a:prstGeom>
          <a:gradFill>
            <a:gsLst>
              <a:gs pos="0">
                <a:srgbClr val="005493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961827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E8778A-E82C-DBC5-CF12-412FD15F8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917752-FEC5-17BD-454C-1B50E448E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7867-DE57-184F-A980-B499BE3BE786}" type="slidenum">
              <a:rPr lang="en-US" smtClean="0"/>
              <a:t>29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A8DCFBC-AA79-5D23-D776-B759317DD011}"/>
              </a:ext>
            </a:extLst>
          </p:cNvPr>
          <p:cNvSpPr/>
          <p:nvPr/>
        </p:nvSpPr>
        <p:spPr>
          <a:xfrm>
            <a:off x="207645" y="164122"/>
            <a:ext cx="1959794" cy="10156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D98F3E3-493D-D7ED-9FCC-3256E8C6B48B}"/>
              </a:ext>
            </a:extLst>
          </p:cNvPr>
          <p:cNvSpPr/>
          <p:nvPr/>
        </p:nvSpPr>
        <p:spPr>
          <a:xfrm>
            <a:off x="290237" y="3804340"/>
            <a:ext cx="8605567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Experiment NET (NETANA) has larger CEs than experiment LIM (LIMANA), especially for the optimal hybrid / blending weight, because of the high-dimensional input and representation of nonlinear processes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n-US" altLang="zh-CN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93BF1A9-1D54-ABF3-1C3A-92CBDFC856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476" y="1224304"/>
            <a:ext cx="3318510" cy="249301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961AD37-E0EB-86D4-0845-AF570A7003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034" y="1223377"/>
            <a:ext cx="3318510" cy="24765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CE27D0D-12EF-1E6C-84EE-07215A2A6505}"/>
              </a:ext>
            </a:extLst>
          </p:cNvPr>
          <p:cNvSpPr/>
          <p:nvPr/>
        </p:nvSpPr>
        <p:spPr>
          <a:xfrm>
            <a:off x="1888707" y="1008000"/>
            <a:ext cx="124425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150 proxies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58961C4-6CC2-72D8-9A62-B3943316291D}"/>
              </a:ext>
            </a:extLst>
          </p:cNvPr>
          <p:cNvSpPr/>
          <p:nvPr/>
        </p:nvSpPr>
        <p:spPr>
          <a:xfrm>
            <a:off x="5990127" y="1007633"/>
            <a:ext cx="124425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554 proxies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924166-0275-3D51-DFAA-57B5A8BA7F8C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685800"/>
          </a:xfrm>
          <a:prstGeom prst="rect">
            <a:avLst/>
          </a:prstGeom>
          <a:noFill/>
        </p:spPr>
        <p:txBody>
          <a:bodyPr vert="horz" lIns="68400" tIns="205740" rIns="6858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solidFill>
                  <a:srgbClr val="005493"/>
                </a:solidFill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Online PDA with DL-based surrogate models</a:t>
            </a:r>
            <a:endParaRPr lang="zh-CN" altLang="en-US" sz="3200" b="1" dirty="0">
              <a:solidFill>
                <a:srgbClr val="005493"/>
              </a:solidFill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58EF75A-4D2F-3327-5DF5-A3A102D5377B}"/>
              </a:ext>
            </a:extLst>
          </p:cNvPr>
          <p:cNvSpPr/>
          <p:nvPr/>
        </p:nvSpPr>
        <p:spPr>
          <a:xfrm>
            <a:off x="0" y="720000"/>
            <a:ext cx="9144000" cy="54000"/>
          </a:xfrm>
          <a:prstGeom prst="rect">
            <a:avLst/>
          </a:prstGeom>
          <a:gradFill>
            <a:gsLst>
              <a:gs pos="0">
                <a:srgbClr val="005493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11766285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C76B2F-8642-FC90-E2F7-6C62D6792A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699FCE6-B81A-FE5C-80A6-C2A6E0A3CF76}"/>
              </a:ext>
            </a:extLst>
          </p:cNvPr>
          <p:cNvSpPr/>
          <p:nvPr/>
        </p:nvSpPr>
        <p:spPr>
          <a:xfrm>
            <a:off x="0" y="2571751"/>
            <a:ext cx="9144000" cy="2571750"/>
          </a:xfrm>
          <a:prstGeom prst="rect">
            <a:avLst/>
          </a:pr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2EB662-E968-E4A1-811C-76C00D9B7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7867-DE57-184F-A980-B499BE3BE786}" type="slidenum">
              <a:rPr lang="en-US" smtClean="0"/>
              <a:t>3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C5DC520-8DCE-C496-C90D-4C7366B5A5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666" y="412696"/>
            <a:ext cx="4968000" cy="16675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735DC46-643F-7FEF-000B-FB8C641B6482}"/>
              </a:ext>
            </a:extLst>
          </p:cNvPr>
          <p:cNvSpPr txBox="1"/>
          <p:nvPr/>
        </p:nvSpPr>
        <p:spPr>
          <a:xfrm>
            <a:off x="1875888" y="2122788"/>
            <a:ext cx="2714400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altLang="zh-CN" sz="1400" dirty="0" err="1">
                <a:latin typeface="Arial" panose="020B0604020202020204" pitchFamily="34" charset="0"/>
                <a:cs typeface="Arial" panose="020B0604020202020204" pitchFamily="34" charset="0"/>
              </a:rPr>
              <a:t>Gettelman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 et al. (2022)</a:t>
            </a:r>
            <a:endParaRPr lang="en-US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15F1AE7-0D67-3C69-DFAD-65906213A7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8794" y="3073653"/>
            <a:ext cx="4968000" cy="178655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5409068-5CB4-4C80-DE0E-61E6C7E62683}"/>
              </a:ext>
            </a:extLst>
          </p:cNvPr>
          <p:cNvSpPr txBox="1"/>
          <p:nvPr/>
        </p:nvSpPr>
        <p:spPr>
          <a:xfrm>
            <a:off x="7670115" y="4089409"/>
            <a:ext cx="1271835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Geer (2021) 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BBABBBA2-4381-E6AA-635C-E370911C6C38}"/>
              </a:ext>
            </a:extLst>
          </p:cNvPr>
          <p:cNvSpPr txBox="1">
            <a:spLocks/>
          </p:cNvSpPr>
          <p:nvPr/>
        </p:nvSpPr>
        <p:spPr>
          <a:xfrm>
            <a:off x="5244666" y="454042"/>
            <a:ext cx="3622668" cy="196030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assimilation 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combines observations with numerical models to estimate evolving Earth</a:t>
            </a:r>
            <a:r>
              <a:rPr lang="zh-CN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 states for forecasting and monitoring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743D2632-2674-1B3F-C2AA-FAE27BCC8BF9}"/>
              </a:ext>
            </a:extLst>
          </p:cNvPr>
          <p:cNvSpPr txBox="1">
            <a:spLocks/>
          </p:cNvSpPr>
          <p:nvPr/>
        </p:nvSpPr>
        <p:spPr>
          <a:xfrm>
            <a:off x="283042" y="3361331"/>
            <a:ext cx="4031569" cy="196030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Machine learning 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enables surrogate modeling,</a:t>
            </a:r>
            <a:r>
              <a:rPr lang="zh-CN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pattern recognition and Bayesian inference</a:t>
            </a:r>
          </a:p>
        </p:txBody>
      </p:sp>
    </p:spTree>
    <p:extLst>
      <p:ext uri="{BB962C8B-B14F-4D97-AF65-F5344CB8AC3E}">
        <p14:creationId xmlns:p14="http://schemas.microsoft.com/office/powerpoint/2010/main" val="14222968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9A596A-E25C-2697-8AE3-12C001723A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06ED0D-4C5D-EE31-0EDC-3038F3AB0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7867-DE57-184F-A980-B499BE3BE786}" type="slidenum">
              <a:rPr lang="en-US" smtClean="0"/>
              <a:t>30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2A279E2-DACA-E340-9975-2AAF7829D32A}"/>
              </a:ext>
            </a:extLst>
          </p:cNvPr>
          <p:cNvSpPr/>
          <p:nvPr/>
        </p:nvSpPr>
        <p:spPr>
          <a:xfrm>
            <a:off x="207645" y="164122"/>
            <a:ext cx="1959794" cy="10156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C082531-B54C-663E-867F-AF0CD42A70C9}"/>
              </a:ext>
            </a:extLst>
          </p:cNvPr>
          <p:cNvSpPr/>
          <p:nvPr/>
        </p:nvSpPr>
        <p:spPr>
          <a:xfrm>
            <a:off x="290237" y="3804340"/>
            <a:ext cx="8605567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Experiments LIM and NETANA have larger CEs of</a:t>
            </a:r>
            <a:r>
              <a:rPr lang="zh-CN" alt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priors and posteriors than experiment OFF,</a:t>
            </a: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 led by the gained forecast skills from the online cycling</a:t>
            </a:r>
            <a:endParaRPr lang="en-US" altLang="zh-CN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Experiment NETANA produces larger CEs than LIM, which proves the improved predictive skills further gained from NET</a:t>
            </a:r>
            <a:endParaRPr lang="en-US" altLang="zh-CN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3E90C74-8B7C-C4E2-9B8F-2DF373CF3E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5600" y="1224000"/>
            <a:ext cx="3318510" cy="249301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D51DC60-F7AB-EE61-081B-223769D66A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200" y="1224000"/>
            <a:ext cx="3318510" cy="24765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B5F335D-6A20-39A8-8A3E-AC14568C264A}"/>
              </a:ext>
            </a:extLst>
          </p:cNvPr>
          <p:cNvSpPr/>
          <p:nvPr/>
        </p:nvSpPr>
        <p:spPr>
          <a:xfrm>
            <a:off x="1888707" y="1008000"/>
            <a:ext cx="124425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150 proxies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60732E-096A-F0A5-A020-D285A467132A}"/>
              </a:ext>
            </a:extLst>
          </p:cNvPr>
          <p:cNvSpPr/>
          <p:nvPr/>
        </p:nvSpPr>
        <p:spPr>
          <a:xfrm>
            <a:off x="5990127" y="1007633"/>
            <a:ext cx="124425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554 proxies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7A79B7-E3F2-2AEC-640C-98433655DF1C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685800"/>
          </a:xfrm>
          <a:prstGeom prst="rect">
            <a:avLst/>
          </a:prstGeom>
          <a:noFill/>
        </p:spPr>
        <p:txBody>
          <a:bodyPr vert="horz" lIns="68400" tIns="205740" rIns="6858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solidFill>
                  <a:srgbClr val="005493"/>
                </a:solidFill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Online PDA with DL-based surrogate models</a:t>
            </a:r>
            <a:endParaRPr lang="zh-CN" altLang="en-US" sz="3200" b="1" dirty="0">
              <a:solidFill>
                <a:srgbClr val="005493"/>
              </a:solidFill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D06E31D-EF41-893C-2E49-6C63E844D6DC}"/>
              </a:ext>
            </a:extLst>
          </p:cNvPr>
          <p:cNvSpPr/>
          <p:nvPr/>
        </p:nvSpPr>
        <p:spPr>
          <a:xfrm>
            <a:off x="0" y="720000"/>
            <a:ext cx="9144000" cy="54000"/>
          </a:xfrm>
          <a:prstGeom prst="rect">
            <a:avLst/>
          </a:prstGeom>
          <a:gradFill>
            <a:gsLst>
              <a:gs pos="0">
                <a:srgbClr val="005493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3177906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96A18B-5FB4-5338-DA94-8579C74F9E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723D95-5803-EC51-655E-1607F7417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7867-DE57-184F-A980-B499BE3BE786}" type="slidenum">
              <a:rPr lang="en-US" smtClean="0"/>
              <a:t>31</a:t>
            </a:fld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CFB417E-389B-724F-B7D1-E6597AB92503}"/>
              </a:ext>
            </a:extLst>
          </p:cNvPr>
          <p:cNvSpPr/>
          <p:nvPr/>
        </p:nvSpPr>
        <p:spPr>
          <a:xfrm>
            <a:off x="290237" y="3796499"/>
            <a:ext cx="8605567" cy="1419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Experiment LIM is superior to experiment OFF, especially over the ocean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Compared to LIM, experiment NETANA further enhances the reconstruction skill, especially over the middle latitude ocean and some continental regions</a:t>
            </a:r>
          </a:p>
          <a:p>
            <a:pPr marL="285750" indent="-2857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altLang="zh-CN" dirty="0">
              <a:latin typeface="Times New Roman" panose="02020603050405020304" pitchFamily="18" charset="0"/>
              <a:ea typeface="SimHei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50C8710-7A5D-983F-2098-E1CCB55CA6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37" y="1506919"/>
            <a:ext cx="2804160" cy="211328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90D43DA-F36D-4EAE-74E6-6D2C2A2CFDB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6389" y="1507608"/>
            <a:ext cx="2804160" cy="21132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1C086A2-179E-C3F3-8C59-9959E58B372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1205" y="1506919"/>
            <a:ext cx="2804160" cy="211328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C2C2510C-92DB-AD7F-E379-AE84BB6DB5C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685800"/>
          </a:xfrm>
          <a:prstGeom prst="rect">
            <a:avLst/>
          </a:prstGeom>
          <a:noFill/>
        </p:spPr>
        <p:txBody>
          <a:bodyPr vert="horz" lIns="68400" tIns="205740" rIns="6858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solidFill>
                  <a:srgbClr val="005493"/>
                </a:solidFill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Online PDA with DL-based surrogate models</a:t>
            </a:r>
            <a:endParaRPr lang="zh-CN" altLang="en-US" sz="3200" b="1" dirty="0">
              <a:solidFill>
                <a:srgbClr val="005493"/>
              </a:solidFill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E6CA19F-6386-27DB-5C6C-3AF771BEA17D}"/>
              </a:ext>
            </a:extLst>
          </p:cNvPr>
          <p:cNvSpPr/>
          <p:nvPr/>
        </p:nvSpPr>
        <p:spPr>
          <a:xfrm>
            <a:off x="0" y="720000"/>
            <a:ext cx="9144000" cy="54000"/>
          </a:xfrm>
          <a:prstGeom prst="rect">
            <a:avLst/>
          </a:prstGeom>
          <a:gradFill>
            <a:gsLst>
              <a:gs pos="0">
                <a:srgbClr val="005493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13214919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BA32C1-C65C-7281-8FA9-C3E90D10A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68629F-90BC-1F23-E554-A827E5A0F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7867-DE57-184F-A980-B499BE3BE786}" type="slidenum">
              <a:rPr lang="en-US" smtClean="0"/>
              <a:t>32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16AD04C-8981-E7C4-9BA5-7CF267433BDD}"/>
              </a:ext>
            </a:extLst>
          </p:cNvPr>
          <p:cNvSpPr/>
          <p:nvPr/>
        </p:nvSpPr>
        <p:spPr>
          <a:xfrm>
            <a:off x="207645" y="164122"/>
            <a:ext cx="1959794" cy="10156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EC990B6-3F14-5C11-7E08-0DAFD8DEF2BC}"/>
              </a:ext>
            </a:extLst>
          </p:cNvPr>
          <p:cNvSpPr/>
          <p:nvPr/>
        </p:nvSpPr>
        <p:spPr>
          <a:xfrm>
            <a:off x="290237" y="3753540"/>
            <a:ext cx="8605567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Experiment LIM outperforms experiment OFF, and experiment NETANA further improves the reconstruction compared to LIM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The differences among the experiments become more prominent, as the number of assimilated proxy data decreases</a:t>
            </a:r>
            <a:endParaRPr lang="en-US" altLang="zh-CN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A3D93E9-2374-05BB-DA71-B0EDCD1C89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519" y="1443658"/>
            <a:ext cx="2773680" cy="207365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4E93F09-B8CB-3CEA-51D6-F05C857679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278" y="1442600"/>
            <a:ext cx="2773680" cy="20736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FA7579D-12A5-6047-AADE-D96BB9B67F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1448" y="1443661"/>
            <a:ext cx="2773680" cy="207365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0E5AD1D-5C1D-71CC-B734-83AA3F909E49}"/>
              </a:ext>
            </a:extLst>
          </p:cNvPr>
          <p:cNvSpPr/>
          <p:nvPr/>
        </p:nvSpPr>
        <p:spPr>
          <a:xfrm>
            <a:off x="1253630" y="1097575"/>
            <a:ext cx="80981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600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BE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34ECA02-9E09-6A35-29B4-FEB1AA1DB615}"/>
              </a:ext>
            </a:extLst>
          </p:cNvPr>
          <p:cNvSpPr/>
          <p:nvPr/>
        </p:nvSpPr>
        <p:spPr>
          <a:xfrm>
            <a:off x="3746702" y="1097575"/>
            <a:ext cx="165059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600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GISTEMP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9C29789-DE31-DE43-5D86-3F9BD86BFD9C}"/>
              </a:ext>
            </a:extLst>
          </p:cNvPr>
          <p:cNvSpPr/>
          <p:nvPr/>
        </p:nvSpPr>
        <p:spPr>
          <a:xfrm>
            <a:off x="6969982" y="1097575"/>
            <a:ext cx="10309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600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20CR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713C14-8CFB-3955-99F1-B067A8C70AB5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685800"/>
          </a:xfrm>
          <a:prstGeom prst="rect">
            <a:avLst/>
          </a:prstGeom>
          <a:noFill/>
        </p:spPr>
        <p:txBody>
          <a:bodyPr vert="horz" lIns="68400" tIns="205740" rIns="6858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solidFill>
                  <a:srgbClr val="005493"/>
                </a:solidFill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Online PDA with DL-based surrogate models</a:t>
            </a:r>
            <a:endParaRPr lang="zh-CN" altLang="en-US" sz="3200" b="1" dirty="0">
              <a:solidFill>
                <a:srgbClr val="005493"/>
              </a:solidFill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42CD4E0-6EF6-4FF4-78EC-1AE5F1F242AF}"/>
              </a:ext>
            </a:extLst>
          </p:cNvPr>
          <p:cNvSpPr/>
          <p:nvPr/>
        </p:nvSpPr>
        <p:spPr>
          <a:xfrm>
            <a:off x="0" y="720000"/>
            <a:ext cx="9144000" cy="54000"/>
          </a:xfrm>
          <a:prstGeom prst="rect">
            <a:avLst/>
          </a:prstGeom>
          <a:gradFill>
            <a:gsLst>
              <a:gs pos="0">
                <a:srgbClr val="005493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18867947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FCD17-9E8C-D6B1-0097-0DBA6BA38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5972E2-010E-93F9-68FB-C3214D63F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7867-DE57-184F-A980-B499BE3BE786}" type="slidenum">
              <a:rPr lang="en-US" smtClean="0"/>
              <a:t>33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0856A35-4312-1C85-A964-596AA2356D51}"/>
              </a:ext>
            </a:extLst>
          </p:cNvPr>
          <p:cNvSpPr/>
          <p:nvPr/>
        </p:nvSpPr>
        <p:spPr>
          <a:xfrm>
            <a:off x="207645" y="164122"/>
            <a:ext cx="1959794" cy="10156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6197BD-51F1-D1B3-0C98-184ADCEB2497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685800"/>
          </a:xfrm>
          <a:prstGeom prst="rect">
            <a:avLst/>
          </a:prstGeom>
          <a:noFill/>
        </p:spPr>
        <p:txBody>
          <a:bodyPr vert="horz" lIns="68400" tIns="205740" rIns="6858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solidFill>
                  <a:srgbClr val="005493"/>
                </a:solidFill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Online PDA with DL-based surrogate models</a:t>
            </a:r>
            <a:endParaRPr lang="zh-CN" altLang="en-US" sz="3200" b="1" dirty="0">
              <a:solidFill>
                <a:srgbClr val="005493"/>
              </a:solidFill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638422C-0998-6EB9-D293-651904931381}"/>
              </a:ext>
            </a:extLst>
          </p:cNvPr>
          <p:cNvSpPr/>
          <p:nvPr/>
        </p:nvSpPr>
        <p:spPr>
          <a:xfrm>
            <a:off x="0" y="720000"/>
            <a:ext cx="9144000" cy="54000"/>
          </a:xfrm>
          <a:prstGeom prst="rect">
            <a:avLst/>
          </a:prstGeom>
          <a:gradFill>
            <a:gsLst>
              <a:gs pos="0">
                <a:srgbClr val="005493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20E7111-56B3-4765-915E-666541802F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737" y="817629"/>
            <a:ext cx="6244565" cy="323484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2DBCE51-0804-F0B1-C4A1-DEC38FF8D38D}"/>
              </a:ext>
            </a:extLst>
          </p:cNvPr>
          <p:cNvSpPr/>
          <p:nvPr/>
        </p:nvSpPr>
        <p:spPr>
          <a:xfrm>
            <a:off x="290237" y="4052477"/>
            <a:ext cx="860556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 err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Exp_NETANA</a:t>
            </a: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 shows larger temperature variability compared to </a:t>
            </a:r>
            <a:r>
              <a:rPr lang="en-US" dirty="0" err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Exp_OFF</a:t>
            </a: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 and </a:t>
            </a:r>
            <a:r>
              <a:rPr lang="en-US" dirty="0" err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Exp_LIM</a:t>
            </a: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, which mainly comes from improved predictive skill of the NET and the analog ensembles selected based on the proxy data</a:t>
            </a:r>
            <a:endParaRPr lang="en-US" altLang="zh-CN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22223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C7C9F0-4754-816F-65A5-0BD0C3D56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DBB2D0-6FB4-4DEA-6053-EB1294AD1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7867-DE57-184F-A980-B499BE3BE786}" type="slidenum">
              <a:rPr lang="en-US" smtClean="0"/>
              <a:t>34</a:t>
            </a:fld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7E8F91F-099D-68E6-3959-598B8AE72B64}"/>
              </a:ext>
            </a:extLst>
          </p:cNvPr>
          <p:cNvSpPr/>
          <p:nvPr/>
        </p:nvSpPr>
        <p:spPr>
          <a:xfrm>
            <a:off x="290237" y="3844851"/>
            <a:ext cx="8605567" cy="1166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0400" indent="-2304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Standalone models (</a:t>
            </a:r>
            <a:r>
              <a:rPr lang="en-US" i="1" dirty="0" err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M</a:t>
            </a:r>
            <a:r>
              <a:rPr lang="en-US" baseline="-25000" dirty="0" err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atm</a:t>
            </a: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 and </a:t>
            </a:r>
            <a:r>
              <a:rPr lang="en-US" i="1" dirty="0" err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M</a:t>
            </a:r>
            <a:r>
              <a:rPr lang="en-US" baseline="-25000" dirty="0" err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ocn</a:t>
            </a: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) and coupled model (</a:t>
            </a:r>
            <a:r>
              <a:rPr lang="en-US" i="1" dirty="0" err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M</a:t>
            </a:r>
            <a:r>
              <a:rPr lang="en-US" baseline="-25000" dirty="0" err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atm,ocn</a:t>
            </a: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) are trained with monthly resolution and 1-year lead time</a:t>
            </a:r>
          </a:p>
          <a:p>
            <a:pPr marL="230400" indent="-2304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By coupling </a:t>
            </a:r>
            <a:r>
              <a:rPr lang="en-US" i="1" dirty="0" err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M</a:t>
            </a:r>
            <a:r>
              <a:rPr lang="en-US" baseline="-25000" dirty="0" err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ocn</a:t>
            </a: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 to </a:t>
            </a:r>
            <a:r>
              <a:rPr lang="en-US" i="1" dirty="0" err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M</a:t>
            </a:r>
            <a:r>
              <a:rPr lang="en-US" baseline="-25000" dirty="0" err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atm</a:t>
            </a: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, forecast skills of SAT are improved, which is contributed by longer time scales and memory of ICs of SST than SAT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ECC874-4737-C9B5-0FDF-FCE507AF045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685800"/>
          </a:xfrm>
          <a:prstGeom prst="rect">
            <a:avLst/>
          </a:prstGeom>
          <a:noFill/>
        </p:spPr>
        <p:txBody>
          <a:bodyPr vert="horz" lIns="68400" tIns="205740" rIns="6858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solidFill>
                  <a:srgbClr val="005493"/>
                </a:solidFill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Weakly- and strongly-coupled PDA</a:t>
            </a:r>
            <a:endParaRPr lang="zh-CN" altLang="en-US" sz="3200" b="1" dirty="0">
              <a:solidFill>
                <a:srgbClr val="005493"/>
              </a:solidFill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846FBE2-5105-1C90-A43D-36E914112510}"/>
              </a:ext>
            </a:extLst>
          </p:cNvPr>
          <p:cNvSpPr/>
          <p:nvPr/>
        </p:nvSpPr>
        <p:spPr>
          <a:xfrm>
            <a:off x="0" y="720000"/>
            <a:ext cx="9144000" cy="54000"/>
          </a:xfrm>
          <a:prstGeom prst="rect">
            <a:avLst/>
          </a:prstGeom>
          <a:gradFill>
            <a:gsLst>
              <a:gs pos="0">
                <a:srgbClr val="005493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C1F81BB-1E9C-0C3B-A2E4-E81724399A1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7575"/>
          <a:stretch/>
        </p:blipFill>
        <p:spPr bwMode="auto">
          <a:xfrm>
            <a:off x="472140" y="1163440"/>
            <a:ext cx="3930015" cy="256667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1BB75D6-545C-450A-9CDB-90608688CA1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8597"/>
          <a:stretch/>
        </p:blipFill>
        <p:spPr bwMode="auto">
          <a:xfrm>
            <a:off x="4678593" y="1162800"/>
            <a:ext cx="3929380" cy="25387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3" name="文本框 16">
            <a:extLst>
              <a:ext uri="{FF2B5EF4-FFF2-40B4-BE49-F238E27FC236}">
                <a16:creationId xmlns:a16="http://schemas.microsoft.com/office/drawing/2014/main" id="{6CA8022D-1423-0619-713B-E2DFC72707E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9365" y="944707"/>
            <a:ext cx="2981085" cy="3333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 defTabSz="914400"/>
            <a:r>
              <a:rPr lang="en-US" sz="16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Surface air temperature (SAT)</a:t>
            </a:r>
            <a:endParaRPr kumimoji="1" lang="en-US" altLang="zh-CN" sz="1600" b="1" dirty="0">
              <a:solidFill>
                <a:srgbClr val="0432FF"/>
              </a:solidFill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24" name="文本框 16">
            <a:extLst>
              <a:ext uri="{FF2B5EF4-FFF2-40B4-BE49-F238E27FC236}">
                <a16:creationId xmlns:a16="http://schemas.microsoft.com/office/drawing/2014/main" id="{32A52D72-8390-11CE-CF64-DD2735864B1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5053336" y="944706"/>
            <a:ext cx="3418397" cy="3333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 defTabSz="914400"/>
            <a:r>
              <a:rPr lang="en-US" sz="16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Sea surface temperature (SST)</a:t>
            </a:r>
            <a:endParaRPr kumimoji="1" lang="en-US" altLang="zh-CN" sz="1600" b="1" dirty="0">
              <a:solidFill>
                <a:srgbClr val="0432FF"/>
              </a:solidFill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26" name="文本框 47">
            <a:extLst>
              <a:ext uri="{FF2B5EF4-FFF2-40B4-BE49-F238E27FC236}">
                <a16:creationId xmlns:a16="http://schemas.microsoft.com/office/drawing/2014/main" id="{022F9E55-A247-A6BF-96D9-8CF4E46BD576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875351" y="3503917"/>
            <a:ext cx="3435338" cy="31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CCCC"/>
                </a:solidFill>
              </a14:hiddenFill>
            </a:ext>
          </a:extLst>
        </p:spPr>
        <p:txBody>
          <a:bodyPr wrap="square" rtlCol="0">
            <a:noAutofit/>
          </a:bodyPr>
          <a:lstStyle/>
          <a:p>
            <a:pPr algn="ctr" defTabSz="914400"/>
            <a:r>
              <a:rPr kumimoji="1" lang="en-US" altLang="zh-CN" sz="1200" dirty="0"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Lei et al. (2026 JAMES)</a:t>
            </a:r>
            <a:endParaRPr kumimoji="1" lang="zh-CN" altLang="en-US" sz="1200" dirty="0"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91900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BBFFC7-CD8C-B5BE-A775-42EF4BC4AE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B384FF-BBE5-4946-0835-009A83827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7867-DE57-184F-A980-B499BE3BE786}" type="slidenum">
              <a:rPr lang="en-US" smtClean="0"/>
              <a:t>35</a:t>
            </a:fld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FF9FE3D-6F0A-2EA5-7152-0115E0BF2BCB}"/>
              </a:ext>
            </a:extLst>
          </p:cNvPr>
          <p:cNvSpPr/>
          <p:nvPr/>
        </p:nvSpPr>
        <p:spPr>
          <a:xfrm>
            <a:off x="290237" y="3857348"/>
            <a:ext cx="860556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0400" indent="-2304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But forecast skills of SST are slightly degraded when </a:t>
            </a:r>
            <a:r>
              <a:rPr lang="en-US" i="1" dirty="0" err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M</a:t>
            </a:r>
            <a:r>
              <a:rPr lang="en-US" baseline="-25000" dirty="0" err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atm</a:t>
            </a: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 is coupled to </a:t>
            </a:r>
            <a:r>
              <a:rPr lang="en-US" i="1" dirty="0" err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M</a:t>
            </a:r>
            <a:r>
              <a:rPr lang="en-US" baseline="-25000" dirty="0" err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ocn</a:t>
            </a: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, since SAT has shorter time scales than SST and it acts as high-frequency noises to SST</a:t>
            </a:r>
            <a:r>
              <a:rPr lang="en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 </a:t>
            </a:r>
            <a:endParaRPr lang="en-US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4DA57F-D597-A2A5-8D9C-D78AED9E07E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685800"/>
          </a:xfrm>
          <a:prstGeom prst="rect">
            <a:avLst/>
          </a:prstGeom>
          <a:noFill/>
        </p:spPr>
        <p:txBody>
          <a:bodyPr vert="horz" lIns="68400" tIns="205740" rIns="6858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solidFill>
                  <a:srgbClr val="005493"/>
                </a:solidFill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Weakly- and strongly-coupled PDA</a:t>
            </a:r>
            <a:endParaRPr lang="zh-CN" altLang="en-US" sz="3200" b="1" dirty="0">
              <a:solidFill>
                <a:srgbClr val="005493"/>
              </a:solidFill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FC36242-9CDD-555F-AE0A-6D01D24D4B2B}"/>
              </a:ext>
            </a:extLst>
          </p:cNvPr>
          <p:cNvSpPr/>
          <p:nvPr/>
        </p:nvSpPr>
        <p:spPr>
          <a:xfrm>
            <a:off x="0" y="720000"/>
            <a:ext cx="9144000" cy="54000"/>
          </a:xfrm>
          <a:prstGeom prst="rect">
            <a:avLst/>
          </a:prstGeom>
          <a:gradFill>
            <a:gsLst>
              <a:gs pos="0">
                <a:srgbClr val="005493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1CF8689-E17D-B70D-10D6-1F2817AD7E5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7575"/>
          <a:stretch/>
        </p:blipFill>
        <p:spPr bwMode="auto">
          <a:xfrm>
            <a:off x="472140" y="1163440"/>
            <a:ext cx="3930015" cy="256667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53AF955-F537-CB77-1254-FC9D04E8FAD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8597"/>
          <a:stretch/>
        </p:blipFill>
        <p:spPr bwMode="auto">
          <a:xfrm>
            <a:off x="4678593" y="1162800"/>
            <a:ext cx="3929380" cy="25387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3" name="文本框 16">
            <a:extLst>
              <a:ext uri="{FF2B5EF4-FFF2-40B4-BE49-F238E27FC236}">
                <a16:creationId xmlns:a16="http://schemas.microsoft.com/office/drawing/2014/main" id="{9F82FF70-48A1-601E-5517-1D29934B261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9365" y="944707"/>
            <a:ext cx="2981085" cy="3333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 defTabSz="914400"/>
            <a:r>
              <a:rPr lang="en-US" sz="16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Surface air temperature (SAT)</a:t>
            </a:r>
            <a:endParaRPr kumimoji="1" lang="en-US" altLang="zh-CN" sz="1600" b="1" dirty="0">
              <a:solidFill>
                <a:srgbClr val="0432FF"/>
              </a:solidFill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24" name="文本框 16">
            <a:extLst>
              <a:ext uri="{FF2B5EF4-FFF2-40B4-BE49-F238E27FC236}">
                <a16:creationId xmlns:a16="http://schemas.microsoft.com/office/drawing/2014/main" id="{5F7A1092-EA06-D709-DDC2-9F9B44E0D6B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5053336" y="944706"/>
            <a:ext cx="3418397" cy="3333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 defTabSz="914400"/>
            <a:r>
              <a:rPr lang="en-US" sz="16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Sea surface temperature (SST)</a:t>
            </a:r>
            <a:endParaRPr kumimoji="1" lang="en-US" altLang="zh-CN" sz="1600" b="1" dirty="0">
              <a:solidFill>
                <a:srgbClr val="0432FF"/>
              </a:solidFill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33362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1BB475-36A9-3710-A95E-234BCDF021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80C6A1-F2A0-8509-CE45-7297A7A1E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7867-DE57-184F-A980-B499BE3BE786}" type="slidenum">
              <a:rPr lang="en-US" smtClean="0"/>
              <a:t>36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59BF3E-19EE-45A5-AD4E-D9E757D4B197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685800"/>
          </a:xfrm>
          <a:prstGeom prst="rect">
            <a:avLst/>
          </a:prstGeom>
          <a:noFill/>
        </p:spPr>
        <p:txBody>
          <a:bodyPr vert="horz" lIns="68400" tIns="205740" rIns="6858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solidFill>
                  <a:srgbClr val="005493"/>
                </a:solidFill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Weakly- and strongly-coupled PDA</a:t>
            </a:r>
            <a:endParaRPr lang="zh-CN" altLang="en-US" sz="3200" b="1" dirty="0">
              <a:solidFill>
                <a:srgbClr val="005493"/>
              </a:solidFill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2410218-7B3E-72A7-8DAF-E54ADC6473E9}"/>
              </a:ext>
            </a:extLst>
          </p:cNvPr>
          <p:cNvSpPr/>
          <p:nvPr/>
        </p:nvSpPr>
        <p:spPr>
          <a:xfrm>
            <a:off x="0" y="720000"/>
            <a:ext cx="9144000" cy="54000"/>
          </a:xfrm>
          <a:prstGeom prst="rect">
            <a:avLst/>
          </a:prstGeom>
          <a:gradFill>
            <a:gsLst>
              <a:gs pos="0">
                <a:srgbClr val="005493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DC4594-8DCA-43BE-59CC-3A244FF140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9829" y="869488"/>
            <a:ext cx="5204342" cy="406462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F553C95-EE5E-2857-BDE2-9EA536034075}"/>
              </a:ext>
            </a:extLst>
          </p:cNvPr>
          <p:cNvSpPr/>
          <p:nvPr/>
        </p:nvSpPr>
        <p:spPr>
          <a:xfrm>
            <a:off x="1288473" y="4744117"/>
            <a:ext cx="656705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US" sz="1600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Single-observation experiment of 1956-1957 period for SAT </a:t>
            </a:r>
          </a:p>
        </p:txBody>
      </p:sp>
    </p:spTree>
    <p:extLst>
      <p:ext uri="{BB962C8B-B14F-4D97-AF65-F5344CB8AC3E}">
        <p14:creationId xmlns:p14="http://schemas.microsoft.com/office/powerpoint/2010/main" val="75157385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946A6-2678-BB2A-A006-7BEF696DE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C3DD81-37C4-28F5-3297-151970885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7867-DE57-184F-A980-B499BE3BE786}" type="slidenum">
              <a:rPr lang="en-US" smtClean="0"/>
              <a:t>37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C161D6-8DCD-3EB5-B051-89E1E1B076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685800"/>
          </a:xfrm>
          <a:prstGeom prst="rect">
            <a:avLst/>
          </a:prstGeom>
          <a:noFill/>
        </p:spPr>
        <p:txBody>
          <a:bodyPr vert="horz" lIns="68400" tIns="205740" rIns="6858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solidFill>
                  <a:srgbClr val="005493"/>
                </a:solidFill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Weakly- and strongly-coupled PDA</a:t>
            </a:r>
            <a:endParaRPr lang="zh-CN" altLang="en-US" sz="3200" b="1" dirty="0">
              <a:solidFill>
                <a:srgbClr val="005493"/>
              </a:solidFill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47FE305-5BBE-2C2D-A057-08CFAF9DB5BD}"/>
              </a:ext>
            </a:extLst>
          </p:cNvPr>
          <p:cNvSpPr/>
          <p:nvPr/>
        </p:nvSpPr>
        <p:spPr>
          <a:xfrm>
            <a:off x="0" y="720000"/>
            <a:ext cx="9144000" cy="54000"/>
          </a:xfrm>
          <a:prstGeom prst="rect">
            <a:avLst/>
          </a:prstGeom>
          <a:gradFill>
            <a:gsLst>
              <a:gs pos="0">
                <a:srgbClr val="005493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47464B4-A756-42B7-5B0D-6EF74EF18A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9200" y="871200"/>
            <a:ext cx="5252593" cy="409867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80276C9-E2BC-9F4F-6D4D-883492C569D5}"/>
              </a:ext>
            </a:extLst>
          </p:cNvPr>
          <p:cNvSpPr/>
          <p:nvPr/>
        </p:nvSpPr>
        <p:spPr>
          <a:xfrm>
            <a:off x="1288473" y="4744117"/>
            <a:ext cx="656705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US" sz="1600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Single-observation experiment of 1956-1957 period for SST </a:t>
            </a:r>
          </a:p>
        </p:txBody>
      </p:sp>
    </p:spTree>
    <p:extLst>
      <p:ext uri="{BB962C8B-B14F-4D97-AF65-F5344CB8AC3E}">
        <p14:creationId xmlns:p14="http://schemas.microsoft.com/office/powerpoint/2010/main" val="30386229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F9FD9F-C1C8-8BC0-CAC7-F954F6CFAB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BCB4A1-3A94-AED9-3BF9-0196B0B3D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7867-DE57-184F-A980-B499BE3BE786}" type="slidenum">
              <a:rPr lang="en-US" smtClean="0"/>
              <a:t>38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F5D835D-EB1E-0127-6C64-82BF5B66A6F6}"/>
              </a:ext>
            </a:extLst>
          </p:cNvPr>
          <p:cNvSpPr/>
          <p:nvPr/>
        </p:nvSpPr>
        <p:spPr>
          <a:xfrm>
            <a:off x="275574" y="2430049"/>
            <a:ext cx="6739002" cy="751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28CBA8F-E788-C8D0-3E39-C236AFA84A9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97" t="26120" r="5177" b="26467"/>
          <a:stretch/>
        </p:blipFill>
        <p:spPr bwMode="auto">
          <a:xfrm>
            <a:off x="4831492" y="1280989"/>
            <a:ext cx="3521908" cy="23844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CF1BF84-E8B6-6722-0298-2C1D2EB878E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770" t="26749" r="8497" b="26336"/>
          <a:stretch/>
        </p:blipFill>
        <p:spPr bwMode="auto">
          <a:xfrm>
            <a:off x="716692" y="1312103"/>
            <a:ext cx="3331756" cy="23594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6" name="Text Box 1952306523">
            <a:extLst>
              <a:ext uri="{FF2B5EF4-FFF2-40B4-BE49-F238E27FC236}">
                <a16:creationId xmlns:a16="http://schemas.microsoft.com/office/drawing/2014/main" id="{C49AF7CD-A735-8825-EBF7-A3571337926E}"/>
              </a:ext>
            </a:extLst>
          </p:cNvPr>
          <p:cNvSpPr txBox="1"/>
          <p:nvPr/>
        </p:nvSpPr>
        <p:spPr>
          <a:xfrm>
            <a:off x="953589" y="931467"/>
            <a:ext cx="2964841" cy="460239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altLang="zh-CN" sz="16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Surface air temperature (SAT)</a:t>
            </a:r>
            <a:endParaRPr lang="zh-CN" sz="1600" b="1" kern="10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7" name="Text Box 1952306523">
            <a:extLst>
              <a:ext uri="{FF2B5EF4-FFF2-40B4-BE49-F238E27FC236}">
                <a16:creationId xmlns:a16="http://schemas.microsoft.com/office/drawing/2014/main" id="{8EC57987-1896-F631-CEE4-F799DDA55D90}"/>
              </a:ext>
            </a:extLst>
          </p:cNvPr>
          <p:cNvSpPr txBox="1"/>
          <p:nvPr/>
        </p:nvSpPr>
        <p:spPr>
          <a:xfrm>
            <a:off x="5242610" y="932103"/>
            <a:ext cx="2964841" cy="460239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altLang="zh-CN" sz="16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Sea surface temperature (SST)</a:t>
            </a:r>
            <a:endParaRPr lang="zh-CN" sz="1600" b="1" kern="10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07715EA-499A-3B98-3EB4-FC33935003D2}"/>
              </a:ext>
            </a:extLst>
          </p:cNvPr>
          <p:cNvSpPr/>
          <p:nvPr/>
        </p:nvSpPr>
        <p:spPr>
          <a:xfrm>
            <a:off x="290237" y="3804340"/>
            <a:ext cx="8605567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0400" indent="-2304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Coupling an oceanic component to atmospheric model is beneficial for SAT predictions, but the opposite for SST by coupling an atmospheric component</a:t>
            </a:r>
          </a:p>
          <a:p>
            <a:pPr marL="230400" indent="-2304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This is mainly due to different time scales, as high frequent noises introduced by coupling an atmospheric component to oceanic model</a:t>
            </a:r>
            <a:r>
              <a:rPr lang="en-CN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 </a:t>
            </a:r>
            <a:endParaRPr lang="en-US" altLang="zh-CN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C7DB74C-5018-6DFB-ED9E-61F4C48943B2}"/>
              </a:ext>
            </a:extLst>
          </p:cNvPr>
          <p:cNvSpPr/>
          <p:nvPr/>
        </p:nvSpPr>
        <p:spPr>
          <a:xfrm rot="612472">
            <a:off x="405073" y="2040566"/>
            <a:ext cx="3883869" cy="704539"/>
          </a:xfrm>
          <a:prstGeom prst="ellipse">
            <a:avLst/>
          </a:prstGeom>
          <a:noFill/>
          <a:ln w="25400" cap="flat" cmpd="sng" algn="ctr">
            <a:solidFill>
              <a:srgbClr val="F79646"/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N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F3B8B7B-8FF0-43C2-6E16-999FF8B23CCA}"/>
              </a:ext>
            </a:extLst>
          </p:cNvPr>
          <p:cNvSpPr/>
          <p:nvPr/>
        </p:nvSpPr>
        <p:spPr>
          <a:xfrm rot="986429">
            <a:off x="4808419" y="2026091"/>
            <a:ext cx="3883869" cy="398031"/>
          </a:xfrm>
          <a:prstGeom prst="ellipse">
            <a:avLst/>
          </a:prstGeom>
          <a:noFill/>
          <a:ln w="25400" cap="flat" cmpd="sng" algn="ctr">
            <a:solidFill>
              <a:srgbClr val="F79646"/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N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D9F75B-A6B6-DE13-29C4-5D29EC828E33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685800"/>
          </a:xfrm>
          <a:prstGeom prst="rect">
            <a:avLst/>
          </a:prstGeom>
          <a:noFill/>
        </p:spPr>
        <p:txBody>
          <a:bodyPr vert="horz" lIns="68400" tIns="205740" rIns="6858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solidFill>
                  <a:srgbClr val="005493"/>
                </a:solidFill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Weakly- and strongly-coupled PDA</a:t>
            </a:r>
            <a:endParaRPr lang="zh-CN" altLang="en-US" sz="3200" b="1" dirty="0">
              <a:solidFill>
                <a:srgbClr val="005493"/>
              </a:solidFill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4EC5C42-8B72-30B6-74F0-A77731F33E8E}"/>
              </a:ext>
            </a:extLst>
          </p:cNvPr>
          <p:cNvSpPr/>
          <p:nvPr/>
        </p:nvSpPr>
        <p:spPr>
          <a:xfrm>
            <a:off x="0" y="720000"/>
            <a:ext cx="9144000" cy="54000"/>
          </a:xfrm>
          <a:prstGeom prst="rect">
            <a:avLst/>
          </a:prstGeom>
          <a:gradFill>
            <a:gsLst>
              <a:gs pos="0">
                <a:srgbClr val="005493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4351276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AD471E-65A9-D870-5F29-518F660830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30BEBE-E20D-0CC5-3F3F-E3F0690E8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7867-DE57-184F-A980-B499BE3BE786}" type="slidenum">
              <a:rPr lang="en-US" smtClean="0"/>
              <a:t>39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FFEF3E5-F01F-B386-DFED-BAFDC936865F}"/>
              </a:ext>
            </a:extLst>
          </p:cNvPr>
          <p:cNvSpPr/>
          <p:nvPr/>
        </p:nvSpPr>
        <p:spPr>
          <a:xfrm>
            <a:off x="275574" y="2430049"/>
            <a:ext cx="6739002" cy="751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A279134-5EDB-72C9-2739-05AAF8ECE3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97" t="26120" r="5177" b="26467"/>
          <a:stretch/>
        </p:blipFill>
        <p:spPr bwMode="auto">
          <a:xfrm>
            <a:off x="4831492" y="1280989"/>
            <a:ext cx="3521908" cy="23844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3C10A99-D5F0-C3DA-52AD-5F383FDD66D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770" t="26749" r="8497" b="26336"/>
          <a:stretch/>
        </p:blipFill>
        <p:spPr bwMode="auto">
          <a:xfrm>
            <a:off x="716692" y="1312103"/>
            <a:ext cx="3331756" cy="23594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6" name="Text Box 1952306523">
            <a:extLst>
              <a:ext uri="{FF2B5EF4-FFF2-40B4-BE49-F238E27FC236}">
                <a16:creationId xmlns:a16="http://schemas.microsoft.com/office/drawing/2014/main" id="{A3EB9383-BA1D-8692-737B-5A1DCC473B35}"/>
              </a:ext>
            </a:extLst>
          </p:cNvPr>
          <p:cNvSpPr txBox="1"/>
          <p:nvPr/>
        </p:nvSpPr>
        <p:spPr>
          <a:xfrm>
            <a:off x="953589" y="931467"/>
            <a:ext cx="2964841" cy="460239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altLang="zh-CN" sz="16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Surface air temperature (SAT)</a:t>
            </a:r>
            <a:endParaRPr lang="zh-CN" sz="1600" b="1" kern="10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7" name="Text Box 1952306523">
            <a:extLst>
              <a:ext uri="{FF2B5EF4-FFF2-40B4-BE49-F238E27FC236}">
                <a16:creationId xmlns:a16="http://schemas.microsoft.com/office/drawing/2014/main" id="{2D6A07FD-C583-7FFC-F06B-D8E3B3A9E00C}"/>
              </a:ext>
            </a:extLst>
          </p:cNvPr>
          <p:cNvSpPr txBox="1"/>
          <p:nvPr/>
        </p:nvSpPr>
        <p:spPr>
          <a:xfrm>
            <a:off x="5242610" y="932103"/>
            <a:ext cx="2964841" cy="460239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altLang="zh-CN" sz="16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Sea surface temperature (SST)</a:t>
            </a:r>
            <a:endParaRPr lang="zh-CN" sz="1600" b="1" kern="10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B062D7C-5671-159B-EA19-99A96A7CE760}"/>
              </a:ext>
            </a:extLst>
          </p:cNvPr>
          <p:cNvSpPr/>
          <p:nvPr/>
        </p:nvSpPr>
        <p:spPr>
          <a:xfrm>
            <a:off x="290237" y="3804340"/>
            <a:ext cx="8605567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0400" indent="-2304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Compared to the coupled model, cross-component update from cross-component proxy has larger positive impacts on SAT and SST analyses</a:t>
            </a:r>
          </a:p>
          <a:p>
            <a:pPr marL="230400" indent="-2304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Simultaneously assimilating atmospheric and oceanic proxy with a coupled model yields the most accurate SAT and SST reconstructions</a:t>
            </a:r>
            <a:endParaRPr lang="en-US" altLang="zh-CN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BF7CE93-8CD0-EF78-EE76-01C1D9DF8CDB}"/>
              </a:ext>
            </a:extLst>
          </p:cNvPr>
          <p:cNvSpPr/>
          <p:nvPr/>
        </p:nvSpPr>
        <p:spPr>
          <a:xfrm rot="276382">
            <a:off x="643273" y="1452008"/>
            <a:ext cx="3883869" cy="821513"/>
          </a:xfrm>
          <a:prstGeom prst="ellipse">
            <a:avLst/>
          </a:prstGeom>
          <a:noFill/>
          <a:ln w="25400" cap="flat" cmpd="sng" algn="ctr">
            <a:solidFill>
              <a:srgbClr val="F79646"/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N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9BB408C-B6C5-E086-9621-F3E482599728}"/>
              </a:ext>
            </a:extLst>
          </p:cNvPr>
          <p:cNvSpPr/>
          <p:nvPr/>
        </p:nvSpPr>
        <p:spPr>
          <a:xfrm>
            <a:off x="4824056" y="1280989"/>
            <a:ext cx="3883869" cy="640150"/>
          </a:xfrm>
          <a:prstGeom prst="ellipse">
            <a:avLst/>
          </a:prstGeom>
          <a:noFill/>
          <a:ln w="25400" cap="flat" cmpd="sng" algn="ctr">
            <a:solidFill>
              <a:srgbClr val="F79646"/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N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C42B2A-A8D9-08A0-A1B2-87A30D4243C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685800"/>
          </a:xfrm>
          <a:prstGeom prst="rect">
            <a:avLst/>
          </a:prstGeom>
          <a:noFill/>
        </p:spPr>
        <p:txBody>
          <a:bodyPr vert="horz" lIns="68400" tIns="205740" rIns="6858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solidFill>
                  <a:srgbClr val="005493"/>
                </a:solidFill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Weakly- and strongly-coupled PDA</a:t>
            </a:r>
            <a:endParaRPr lang="zh-CN" altLang="en-US" sz="3200" b="1" dirty="0">
              <a:solidFill>
                <a:srgbClr val="005493"/>
              </a:solidFill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0662892-0AA0-C715-43B6-EDFE016F58B5}"/>
              </a:ext>
            </a:extLst>
          </p:cNvPr>
          <p:cNvSpPr/>
          <p:nvPr/>
        </p:nvSpPr>
        <p:spPr>
          <a:xfrm>
            <a:off x="0" y="720000"/>
            <a:ext cx="9144000" cy="54000"/>
          </a:xfrm>
          <a:prstGeom prst="rect">
            <a:avLst/>
          </a:prstGeom>
          <a:gradFill>
            <a:gsLst>
              <a:gs pos="0">
                <a:srgbClr val="005493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73164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3AAC8F-233D-8DE7-B1B1-97884B8E5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2C9297-9FE7-2575-8089-9345842B2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7867-DE57-184F-A980-B499BE3BE786}" type="slidenum">
              <a:rPr lang="en-US" smtClean="0"/>
              <a:t>4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3247331-9C95-05F5-3BF8-BEB7357B4B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1678" y="1382242"/>
            <a:ext cx="4516748" cy="3181362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63842683-397F-346D-8711-35148AD36F04}"/>
              </a:ext>
            </a:extLst>
          </p:cNvPr>
          <p:cNvSpPr txBox="1">
            <a:spLocks/>
          </p:cNvSpPr>
          <p:nvPr/>
        </p:nvSpPr>
        <p:spPr>
          <a:xfrm>
            <a:off x="275574" y="211890"/>
            <a:ext cx="7908279" cy="1170352"/>
          </a:xfrm>
          <a:prstGeom prst="rect">
            <a:avLst/>
          </a:prstGeom>
          <a:noFill/>
        </p:spPr>
        <p:txBody>
          <a:bodyPr vert="horz" lIns="68400" tIns="205740" rIns="6858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The convergence of machine learning and data assimilation in Earth system science</a:t>
            </a:r>
          </a:p>
          <a:p>
            <a:pPr algn="ctr"/>
            <a:r>
              <a:rPr lang="en-US" altLang="zh-CN" sz="2800" b="1" dirty="0"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 </a:t>
            </a:r>
            <a:endParaRPr lang="zh-CN" altLang="en-US" sz="2800" b="1" dirty="0"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9B9121B-B61A-3BDA-3145-B442ED43BD51}"/>
              </a:ext>
            </a:extLst>
          </p:cNvPr>
          <p:cNvSpPr txBox="1"/>
          <p:nvPr/>
        </p:nvSpPr>
        <p:spPr>
          <a:xfrm>
            <a:off x="275574" y="1452155"/>
            <a:ext cx="4076104" cy="33445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ML accelerates DA, while DA</a:t>
            </a:r>
            <a:r>
              <a:rPr lang="zh-CN" alt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provides uncertainty quanti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cation and physical constraints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432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Hybrid DA-ML 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systems are promising,</a:t>
            </a:r>
            <a:r>
              <a:rPr lang="zh-CN" alt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yet challenges persist in generalization, consistency and reproducibility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These approaches are increasingly integrated, shaping next-generation prediction systems and observing networks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CEC899B-F3B4-CE2B-D171-D36E4421E5EA}"/>
              </a:ext>
            </a:extLst>
          </p:cNvPr>
          <p:cNvSpPr txBox="1"/>
          <p:nvPr/>
        </p:nvSpPr>
        <p:spPr>
          <a:xfrm>
            <a:off x="4886338" y="4671075"/>
            <a:ext cx="3873489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Arcucci</a:t>
            </a:r>
            <a:r>
              <a:rPr lang="zh-CN" alt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et al. </a:t>
            </a:r>
            <a:r>
              <a:rPr lang="en-US" altLang="zh-CN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npj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artificial intelligence </a:t>
            </a:r>
          </a:p>
        </p:txBody>
      </p:sp>
    </p:spTree>
    <p:extLst>
      <p:ext uri="{BB962C8B-B14F-4D97-AF65-F5344CB8AC3E}">
        <p14:creationId xmlns:p14="http://schemas.microsoft.com/office/powerpoint/2010/main" val="240709462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27B8DE-4DB5-E895-85C3-EDC0CAA7F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1D8F69-E550-6441-DF26-068D4BEFD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7867-DE57-184F-A980-B499BE3BE786}" type="slidenum">
              <a:rPr lang="en-US" smtClean="0"/>
              <a:t>40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474DBD5-E2BB-28E8-2BE0-1A6977033C05}"/>
              </a:ext>
            </a:extLst>
          </p:cNvPr>
          <p:cNvSpPr/>
          <p:nvPr/>
        </p:nvSpPr>
        <p:spPr>
          <a:xfrm>
            <a:off x="207645" y="164122"/>
            <a:ext cx="1959794" cy="10156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5BA0D13-BF2C-AFD5-4F19-F8EFC47C07C8}"/>
              </a:ext>
            </a:extLst>
          </p:cNvPr>
          <p:cNvCxnSpPr>
            <a:cxnSpLocks/>
          </p:cNvCxnSpPr>
          <p:nvPr/>
        </p:nvCxnSpPr>
        <p:spPr>
          <a:xfrm>
            <a:off x="0" y="864000"/>
            <a:ext cx="9173796" cy="0"/>
          </a:xfrm>
          <a:prstGeom prst="line">
            <a:avLst/>
          </a:prstGeom>
          <a:ln w="25400">
            <a:solidFill>
              <a:srgbClr val="8B3E89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8B811083-BC13-B4FF-D4B9-8EDAFB1CE79D}"/>
              </a:ext>
            </a:extLst>
          </p:cNvPr>
          <p:cNvSpPr txBox="1">
            <a:spLocks/>
          </p:cNvSpPr>
          <p:nvPr/>
        </p:nvSpPr>
        <p:spPr>
          <a:xfrm>
            <a:off x="0" y="108000"/>
            <a:ext cx="9144000" cy="685800"/>
          </a:xfrm>
          <a:prstGeom prst="rect">
            <a:avLst/>
          </a:prstGeom>
          <a:noFill/>
        </p:spPr>
        <p:txBody>
          <a:bodyPr vert="horz" lIns="68400" tIns="205740" rIns="6858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3000" b="1" dirty="0">
                <a:solidFill>
                  <a:srgbClr val="8B3E89"/>
                </a:solidFill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Discussions and conclusions</a:t>
            </a:r>
            <a:endParaRPr lang="zh-CN" altLang="en-US" sz="3000" b="1" dirty="0">
              <a:solidFill>
                <a:srgbClr val="8B3E89"/>
              </a:solidFill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4CCFE44-616D-6E3B-AC0C-6F997FD19AC0}"/>
              </a:ext>
            </a:extLst>
          </p:cNvPr>
          <p:cNvSpPr txBox="1">
            <a:spLocks/>
          </p:cNvSpPr>
          <p:nvPr/>
        </p:nvSpPr>
        <p:spPr>
          <a:xfrm>
            <a:off x="426511" y="1149688"/>
            <a:ext cx="4899358" cy="3932359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sz="1800" dirty="0"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The ability of state-of-the-art AI weather models within the framework of cycling DA is demonstrated, achieving a successful and stable cycling DA with assimilation of real-time sounding observations</a:t>
            </a:r>
          </a:p>
          <a:p>
            <a:pPr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sz="1800" dirty="0"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An online PDA with a DL-based surrogate model and an integrated hybrid </a:t>
            </a:r>
            <a:r>
              <a:rPr lang="en-US" sz="1800" dirty="0" err="1"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EnKF</a:t>
            </a:r>
            <a:r>
              <a:rPr lang="en-US" sz="1800" dirty="0"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 is proposed and further developed for weakly- and strongly-coupled PDA, which leads to improved paleoclimate reconstruction.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7450CD-6E4B-794D-A434-672D34B04CD8}"/>
              </a:ext>
            </a:extLst>
          </p:cNvPr>
          <p:cNvSpPr txBox="1"/>
          <p:nvPr/>
        </p:nvSpPr>
        <p:spPr>
          <a:xfrm>
            <a:off x="457684" y="4196299"/>
            <a:ext cx="822715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ts val="900"/>
              </a:spcBef>
              <a:spcAft>
                <a:spcPts val="450"/>
              </a:spcAft>
            </a:pPr>
            <a:r>
              <a:rPr lang="en-US" sz="20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hybrid dynamical and AI framework for weather forecasts and paleoclimate reconstruction</a:t>
            </a:r>
          </a:p>
        </p:txBody>
      </p:sp>
      <p:pic>
        <p:nvPicPr>
          <p:cNvPr id="3" name="图片 9">
            <a:extLst>
              <a:ext uri="{FF2B5EF4-FFF2-40B4-BE49-F238E27FC236}">
                <a16:creationId xmlns:a16="http://schemas.microsoft.com/office/drawing/2014/main" id="{CA66CFC1-FFA8-A3AC-BEFD-6019AC29505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072" r="1893"/>
          <a:stretch>
            <a:fillRect/>
          </a:stretch>
        </p:blipFill>
        <p:spPr bwMode="auto">
          <a:xfrm>
            <a:off x="5405234" y="1492515"/>
            <a:ext cx="3504023" cy="23177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8496627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2">
            <a:extLst>
              <a:ext uri="{FF2B5EF4-FFF2-40B4-BE49-F238E27FC236}">
                <a16:creationId xmlns:a16="http://schemas.microsoft.com/office/drawing/2014/main" id="{81B3E6A1-ECA5-C205-BD3B-7D92684EFA4A}"/>
              </a:ext>
            </a:extLst>
          </p:cNvPr>
          <p:cNvSpPr txBox="1"/>
          <p:nvPr/>
        </p:nvSpPr>
        <p:spPr>
          <a:xfrm>
            <a:off x="1953095" y="1913800"/>
            <a:ext cx="5610299" cy="1002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altLang="zh-CN" sz="4500" b="1" spc="150" dirty="0">
                <a:solidFill>
                  <a:srgbClr val="FFFF00"/>
                </a:solidFill>
                <a:effectLst>
                  <a:outerShdw blurRad="50800" dist="76200" dir="18900000" algn="bl" rotWithShape="0">
                    <a:prstClr val="black">
                      <a:alpha val="64000"/>
                    </a:prstClr>
                  </a:outerShdw>
                </a:effectLst>
                <a:latin typeface="Arial" panose="020B0604020202020204" pitchFamily="34" charset="0"/>
                <a:ea typeface="黑体" pitchFamily="2" charset="-122"/>
                <a:cs typeface="Arial" panose="020B0604020202020204" pitchFamily="34" charset="0"/>
              </a:rPr>
              <a:t>Thanks!</a:t>
            </a:r>
            <a:endParaRPr lang="zh-CN" altLang="en-US" sz="4500" b="1" spc="150" dirty="0">
              <a:solidFill>
                <a:srgbClr val="FFFF00"/>
              </a:solidFill>
              <a:effectLst>
                <a:outerShdw blurRad="50800" dist="76200" dir="18900000" algn="bl" rotWithShape="0">
                  <a:prstClr val="black">
                    <a:alpha val="64000"/>
                  </a:prstClr>
                </a:outerShdw>
              </a:effectLst>
              <a:latin typeface="Arial" panose="020B0604020202020204" pitchFamily="34" charset="0"/>
              <a:ea typeface="黑体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73651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FCC691-2AC6-27B9-2E68-0EA75359BA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805830-CB6D-8A57-FF72-AD25664F0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7867-DE57-184F-A980-B499BE3BE786}" type="slidenum">
              <a:rPr lang="en-US" smtClean="0"/>
              <a:t>5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605D751-E852-126B-AA5E-441703ED0AA7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BCFB064-56ED-2881-9B86-E4FE1D38AFCA}"/>
              </a:ext>
            </a:extLst>
          </p:cNvPr>
          <p:cNvSpPr txBox="1">
            <a:spLocks/>
          </p:cNvSpPr>
          <p:nvPr/>
        </p:nvSpPr>
        <p:spPr>
          <a:xfrm>
            <a:off x="-153875" y="54491"/>
            <a:ext cx="4896563" cy="685800"/>
          </a:xfrm>
          <a:prstGeom prst="rect">
            <a:avLst/>
          </a:prstGeom>
          <a:noFill/>
        </p:spPr>
        <p:txBody>
          <a:bodyPr vert="horz" lIns="68400" tIns="205740" rIns="6858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ja-JP" sz="2200" b="1" dirty="0">
                <a:solidFill>
                  <a:srgbClr val="005493"/>
                </a:solidFill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Weather DA</a:t>
            </a:r>
            <a:endParaRPr lang="zh-CN" altLang="en-US" sz="2200" b="1" dirty="0">
              <a:solidFill>
                <a:srgbClr val="005493"/>
              </a:solidFill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7E202C6-18DD-6A94-7818-FDFB1DFE098D}"/>
              </a:ext>
            </a:extLst>
          </p:cNvPr>
          <p:cNvSpPr txBox="1">
            <a:spLocks/>
          </p:cNvSpPr>
          <p:nvPr/>
        </p:nvSpPr>
        <p:spPr>
          <a:xfrm>
            <a:off x="4846094" y="54000"/>
            <a:ext cx="4055165" cy="685800"/>
          </a:xfrm>
          <a:prstGeom prst="rect">
            <a:avLst/>
          </a:prstGeom>
          <a:noFill/>
        </p:spPr>
        <p:txBody>
          <a:bodyPr vert="horz" lIns="68400" tIns="205740" rIns="6858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ja-JP" sz="2200" b="1" dirty="0">
                <a:solidFill>
                  <a:srgbClr val="005493"/>
                </a:solidFill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Paleoclimate DA</a:t>
            </a:r>
            <a:endParaRPr lang="zh-CN" altLang="en-US" sz="2200" b="1" dirty="0">
              <a:solidFill>
                <a:srgbClr val="005493"/>
              </a:solidFill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DCF35FE-B9E9-7C8F-8611-D03AFC9F44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9240" y="1359115"/>
            <a:ext cx="3525520" cy="262636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79F4F625-2243-B3D6-0D29-2A4930DFA49F}"/>
              </a:ext>
            </a:extLst>
          </p:cNvPr>
          <p:cNvSpPr txBox="1"/>
          <p:nvPr/>
        </p:nvSpPr>
        <p:spPr>
          <a:xfrm>
            <a:off x="319040" y="1415540"/>
            <a:ext cx="2421619" cy="25135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Dense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observations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Advanced numerical weather models – </a:t>
            </a:r>
            <a:r>
              <a:rPr lang="en-US" dirty="0">
                <a:solidFill>
                  <a:srgbClr val="0432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accurate priors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Initial condition </a:t>
            </a:r>
            <a:r>
              <a:rPr lang="en-US" dirty="0">
                <a:solidFill>
                  <a:srgbClr val="0432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memories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B0FFC65-CDDB-0582-63FB-646AFC37E47A}"/>
              </a:ext>
            </a:extLst>
          </p:cNvPr>
          <p:cNvSpPr txBox="1"/>
          <p:nvPr/>
        </p:nvSpPr>
        <p:spPr>
          <a:xfrm>
            <a:off x="6573726" y="1414800"/>
            <a:ext cx="2421619" cy="25135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Sparse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proxy information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Earth system models – </a:t>
            </a:r>
            <a:r>
              <a:rPr lang="en-US" dirty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impractical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for cycling DA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Less sensitive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nitial conditions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1E7724C-A3DD-1DEC-A51C-63E06C6548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4687" y="4385801"/>
            <a:ext cx="2714625" cy="286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Hakim et al. (2016) </a:t>
            </a:r>
            <a:endParaRPr lang="en-US" altLang="root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694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A0A73C-777A-AD3F-0CDC-9B3B071DE4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E6E5FA-AC5B-6199-EABA-2ECE92929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7867-DE57-184F-A980-B499BE3BE786}" type="slidenum">
              <a:rPr lang="en-US" smtClean="0"/>
              <a:t>6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72DED61-532F-B90D-4186-B21CF3ECBD8A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15F1A17-351B-1385-42A4-00F8C3D30084}"/>
              </a:ext>
            </a:extLst>
          </p:cNvPr>
          <p:cNvSpPr txBox="1">
            <a:spLocks/>
          </p:cNvSpPr>
          <p:nvPr/>
        </p:nvSpPr>
        <p:spPr>
          <a:xfrm>
            <a:off x="-153875" y="54491"/>
            <a:ext cx="4896563" cy="685800"/>
          </a:xfrm>
          <a:prstGeom prst="rect">
            <a:avLst/>
          </a:prstGeom>
          <a:noFill/>
        </p:spPr>
        <p:txBody>
          <a:bodyPr vert="horz" lIns="68400" tIns="205740" rIns="6858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ja-JP" sz="2200" b="1" dirty="0">
                <a:solidFill>
                  <a:srgbClr val="005493"/>
                </a:solidFill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Weather DA</a:t>
            </a:r>
            <a:endParaRPr lang="zh-CN" altLang="en-US" sz="2200" b="1" dirty="0">
              <a:solidFill>
                <a:srgbClr val="005493"/>
              </a:solidFill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3D5069C-0619-C13F-86B4-681891C5FAB3}"/>
              </a:ext>
            </a:extLst>
          </p:cNvPr>
          <p:cNvSpPr txBox="1">
            <a:spLocks/>
          </p:cNvSpPr>
          <p:nvPr/>
        </p:nvSpPr>
        <p:spPr>
          <a:xfrm>
            <a:off x="4846094" y="54000"/>
            <a:ext cx="4055165" cy="685800"/>
          </a:xfrm>
          <a:prstGeom prst="rect">
            <a:avLst/>
          </a:prstGeom>
          <a:noFill/>
        </p:spPr>
        <p:txBody>
          <a:bodyPr vert="horz" lIns="68400" tIns="205740" rIns="6858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ja-JP" sz="2200" b="1" dirty="0">
                <a:solidFill>
                  <a:srgbClr val="005493"/>
                </a:solidFill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Paleoclimate DA</a:t>
            </a:r>
            <a:endParaRPr lang="zh-CN" altLang="en-US" sz="2200" b="1" dirty="0">
              <a:solidFill>
                <a:srgbClr val="005493"/>
              </a:solidFill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5BCFF34-C9D7-37F3-6F3E-3755DFE93D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9240" y="1359115"/>
            <a:ext cx="3525520" cy="262636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9D3476D4-AC8B-A177-4908-646C398832DC}"/>
              </a:ext>
            </a:extLst>
          </p:cNvPr>
          <p:cNvSpPr txBox="1"/>
          <p:nvPr/>
        </p:nvSpPr>
        <p:spPr>
          <a:xfrm>
            <a:off x="319040" y="1415540"/>
            <a:ext cx="2421619" cy="25135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Dense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observations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Advanced numerical weather models – </a:t>
            </a:r>
            <a:r>
              <a:rPr lang="en-US" dirty="0">
                <a:solidFill>
                  <a:srgbClr val="0432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accurate priors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Initial condition </a:t>
            </a:r>
            <a:r>
              <a:rPr lang="en-US" dirty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memories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CF3FF71-45D5-E656-181E-3C8CD560106A}"/>
              </a:ext>
            </a:extLst>
          </p:cNvPr>
          <p:cNvSpPr txBox="1"/>
          <p:nvPr/>
        </p:nvSpPr>
        <p:spPr>
          <a:xfrm>
            <a:off x="6573726" y="1414800"/>
            <a:ext cx="2421619" cy="25135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Sparse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proxy information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Earth system models – </a:t>
            </a:r>
            <a:r>
              <a:rPr lang="en-US" dirty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impractical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for cycling DA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Less sensitive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nitial conditions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BB83CB1-DBED-5699-5100-A0CDB32269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4687" y="4385801"/>
            <a:ext cx="2714625" cy="286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Hakim et al. (2016) </a:t>
            </a:r>
            <a:endParaRPr lang="en-US" altLang="root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9E5C71E-C70A-C09D-80A4-5E4750A1C81A}"/>
              </a:ext>
            </a:extLst>
          </p:cNvPr>
          <p:cNvSpPr/>
          <p:nvPr/>
        </p:nvSpPr>
        <p:spPr>
          <a:xfrm>
            <a:off x="2854894" y="1917147"/>
            <a:ext cx="1399705" cy="7128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191453-5065-2510-CF95-3D8AFBB20CDA}"/>
              </a:ext>
            </a:extLst>
          </p:cNvPr>
          <p:cNvSpPr txBox="1"/>
          <p:nvPr/>
        </p:nvSpPr>
        <p:spPr>
          <a:xfrm>
            <a:off x="2777667" y="2007303"/>
            <a:ext cx="15541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solidFill>
                  <a:schemeClr val="accent1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AI weather/ climate models</a:t>
            </a:r>
            <a:endParaRPr lang="en-CN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25A323-D239-4053-F1BC-73D5925FD12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95503" y="2593682"/>
            <a:ext cx="1674213" cy="8958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6277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68C0FF-C909-A5CD-21FC-24D3138010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088F56-FEDD-6282-75A4-4806195B4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7867-DE57-184F-A980-B499BE3BE786}" type="slidenum">
              <a:rPr lang="en-US" smtClean="0"/>
              <a:t>7</a:t>
            </a:fld>
            <a:endParaRPr lang="en-US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D991776B-FF15-3882-5B4C-947235127E77}"/>
              </a:ext>
            </a:extLst>
          </p:cNvPr>
          <p:cNvCxnSpPr>
            <a:cxnSpLocks/>
          </p:cNvCxnSpPr>
          <p:nvPr/>
        </p:nvCxnSpPr>
        <p:spPr>
          <a:xfrm>
            <a:off x="0" y="864000"/>
            <a:ext cx="9173796" cy="0"/>
          </a:xfrm>
          <a:prstGeom prst="line">
            <a:avLst/>
          </a:prstGeom>
          <a:ln w="25400">
            <a:solidFill>
              <a:srgbClr val="8B3E89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9E8B6E60-E453-538C-4E9C-C9E06E37FA7D}"/>
              </a:ext>
            </a:extLst>
          </p:cNvPr>
          <p:cNvSpPr txBox="1">
            <a:spLocks/>
          </p:cNvSpPr>
          <p:nvPr/>
        </p:nvSpPr>
        <p:spPr>
          <a:xfrm>
            <a:off x="0" y="108000"/>
            <a:ext cx="9144000" cy="685800"/>
          </a:xfrm>
          <a:prstGeom prst="rect">
            <a:avLst/>
          </a:prstGeom>
          <a:noFill/>
        </p:spPr>
        <p:txBody>
          <a:bodyPr vert="horz" lIns="68400" tIns="205740" rIns="6858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3200" b="1" dirty="0">
                <a:solidFill>
                  <a:srgbClr val="8B3E89"/>
                </a:solidFill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Ensemble-based DA with AI models</a:t>
            </a:r>
            <a:endParaRPr lang="zh-CN" altLang="en-US" sz="3200" b="1" dirty="0">
              <a:solidFill>
                <a:srgbClr val="8B3E89"/>
              </a:solidFill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pic>
        <p:nvPicPr>
          <p:cNvPr id="5" name="Picture 4" descr="A graph of different colored lines&#10;&#10;AI-generated content may be incorrect.">
            <a:extLst>
              <a:ext uri="{FF2B5EF4-FFF2-40B4-BE49-F238E27FC236}">
                <a16:creationId xmlns:a16="http://schemas.microsoft.com/office/drawing/2014/main" id="{26CB5115-C857-D36F-7212-B2019917CB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2009" y="976384"/>
            <a:ext cx="6359979" cy="298313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A854B5D-F7A3-91B8-1427-E84C59D469A4}"/>
              </a:ext>
            </a:extLst>
          </p:cNvPr>
          <p:cNvSpPr txBox="1"/>
          <p:nvPr/>
        </p:nvSpPr>
        <p:spPr>
          <a:xfrm>
            <a:off x="3436029" y="3805627"/>
            <a:ext cx="23017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Slivinski et al. (2025)</a:t>
            </a:r>
          </a:p>
        </p:txBody>
      </p:sp>
      <p:sp>
        <p:nvSpPr>
          <p:cNvPr id="7" name="文本框 15">
            <a:extLst>
              <a:ext uri="{FF2B5EF4-FFF2-40B4-BE49-F238E27FC236}">
                <a16:creationId xmlns:a16="http://schemas.microsoft.com/office/drawing/2014/main" id="{274A6BEB-00D9-D862-A2E9-A70C2796A67B}"/>
              </a:ext>
            </a:extLst>
          </p:cNvPr>
          <p:cNvSpPr txBox="1"/>
          <p:nvPr/>
        </p:nvSpPr>
        <p:spPr>
          <a:xfrm>
            <a:off x="270000" y="4199724"/>
            <a:ext cx="8749694" cy="646331"/>
          </a:xfrm>
          <a:prstGeom prst="rect">
            <a:avLst/>
          </a:prstGeom>
          <a:solidFill>
            <a:schemeClr val="bg1"/>
          </a:solidFill>
        </p:spPr>
        <p:txBody>
          <a:bodyPr wrap="square" lIns="135000" rIns="135000" rtlCol="0">
            <a:spAutoFit/>
          </a:bodyPr>
          <a:lstStyle/>
          <a:p>
            <a:pPr marL="230400" indent="-23040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Cycling DA with AI weather models to assimilate surface pressure observations faces filter divergence, possibly due to the accumulation of small-scale noises </a:t>
            </a:r>
          </a:p>
        </p:txBody>
      </p:sp>
    </p:spTree>
    <p:extLst>
      <p:ext uri="{BB962C8B-B14F-4D97-AF65-F5344CB8AC3E}">
        <p14:creationId xmlns:p14="http://schemas.microsoft.com/office/powerpoint/2010/main" val="13478044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0AC970-EFA2-C349-5168-58B857794D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DEC74A-42E9-5647-9471-8E1C1BEF0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7867-DE57-184F-A980-B499BE3BE786}" type="slidenum">
              <a:rPr lang="en-US" smtClean="0"/>
              <a:t>8</a:t>
            </a:fld>
            <a:endParaRPr lang="en-US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05FD2703-B5E0-D208-66CA-7DDEA6190E89}"/>
              </a:ext>
            </a:extLst>
          </p:cNvPr>
          <p:cNvCxnSpPr>
            <a:cxnSpLocks/>
          </p:cNvCxnSpPr>
          <p:nvPr/>
        </p:nvCxnSpPr>
        <p:spPr>
          <a:xfrm>
            <a:off x="0" y="864000"/>
            <a:ext cx="9173796" cy="0"/>
          </a:xfrm>
          <a:prstGeom prst="line">
            <a:avLst/>
          </a:prstGeom>
          <a:ln w="25400">
            <a:solidFill>
              <a:srgbClr val="8B3E89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92086C80-6B3C-03AB-2EE3-5F2A12B85799}"/>
              </a:ext>
            </a:extLst>
          </p:cNvPr>
          <p:cNvSpPr txBox="1">
            <a:spLocks/>
          </p:cNvSpPr>
          <p:nvPr/>
        </p:nvSpPr>
        <p:spPr>
          <a:xfrm>
            <a:off x="0" y="108000"/>
            <a:ext cx="9144000" cy="685800"/>
          </a:xfrm>
          <a:prstGeom prst="rect">
            <a:avLst/>
          </a:prstGeom>
          <a:noFill/>
        </p:spPr>
        <p:txBody>
          <a:bodyPr vert="horz" lIns="68400" tIns="205740" rIns="6858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3200" b="1" dirty="0">
                <a:solidFill>
                  <a:srgbClr val="8B3E89"/>
                </a:solidFill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Ensemble-based DA with AI models</a:t>
            </a:r>
            <a:endParaRPr lang="zh-CN" altLang="en-US" sz="3200" b="1" dirty="0">
              <a:solidFill>
                <a:srgbClr val="8B3E89"/>
              </a:solidFill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C1698F-85BB-8373-C918-249AB1281F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9378" y="2063661"/>
            <a:ext cx="4844622" cy="1708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4480" indent="-28448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342900" indent="-342900">
              <a:spcBef>
                <a:spcPts val="1500"/>
              </a:spcBef>
              <a:spcAft>
                <a:spcPts val="1500"/>
              </a:spcAft>
              <a:buSzPct val="75000"/>
              <a:buFont typeface="Wingdings" pitchFamily="2" charset="2"/>
              <a:buChar char="q"/>
            </a:pPr>
            <a:r>
              <a:rPr lang="en-US" sz="2000" b="1" dirty="0">
                <a:solidFill>
                  <a:srgbClr val="005493"/>
                </a:solidFill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Ensemble-based DA with AI weather models</a:t>
            </a:r>
            <a:endParaRPr lang="en-US" altLang="zh-CN" sz="2000" b="1" dirty="0">
              <a:solidFill>
                <a:srgbClr val="00206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342900" indent="-342900">
              <a:spcBef>
                <a:spcPts val="1500"/>
              </a:spcBef>
              <a:spcAft>
                <a:spcPts val="1500"/>
              </a:spcAft>
              <a:buSzPct val="75000"/>
              <a:buFont typeface="Wingdings" pitchFamily="2" charset="2"/>
              <a:buChar char="q"/>
            </a:pPr>
            <a:r>
              <a:rPr lang="en-US" sz="2000" b="1" dirty="0">
                <a:solidFill>
                  <a:srgbClr val="005493"/>
                </a:solidFill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Online paleoclimate DA with DL-based surrogate models</a:t>
            </a:r>
            <a:endParaRPr lang="en-US" altLang="zh-CN" sz="2000" b="1" dirty="0">
              <a:solidFill>
                <a:srgbClr val="00206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A7F19F7-A473-6B0E-32E5-B67FBF6A1D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505" y="1377997"/>
            <a:ext cx="3770867" cy="2901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2277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A543D2-5BD9-660F-0EB5-1255E18847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50F071-B947-E816-7DFB-083CB72A7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7867-DE57-184F-A980-B499BE3BE786}" type="slidenum">
              <a:rPr lang="en-US" smtClean="0"/>
              <a:t>9</a:t>
            </a:fld>
            <a:endParaRPr lang="en-US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F1406C0-F664-E827-926B-EC5AB10B2B4E}"/>
              </a:ext>
            </a:extLst>
          </p:cNvPr>
          <p:cNvCxnSpPr>
            <a:cxnSpLocks/>
          </p:cNvCxnSpPr>
          <p:nvPr/>
        </p:nvCxnSpPr>
        <p:spPr>
          <a:xfrm>
            <a:off x="0" y="864000"/>
            <a:ext cx="9173796" cy="0"/>
          </a:xfrm>
          <a:prstGeom prst="line">
            <a:avLst/>
          </a:prstGeom>
          <a:ln w="25400">
            <a:solidFill>
              <a:srgbClr val="8B3E89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3D835543-4B45-578A-52E7-5B4F4BF6F060}"/>
              </a:ext>
            </a:extLst>
          </p:cNvPr>
          <p:cNvSpPr txBox="1">
            <a:spLocks/>
          </p:cNvSpPr>
          <p:nvPr/>
        </p:nvSpPr>
        <p:spPr>
          <a:xfrm>
            <a:off x="0" y="108000"/>
            <a:ext cx="9144000" cy="685800"/>
          </a:xfrm>
          <a:prstGeom prst="rect">
            <a:avLst/>
          </a:prstGeom>
          <a:noFill/>
        </p:spPr>
        <p:txBody>
          <a:bodyPr vert="horz" lIns="68400" tIns="205740" rIns="6858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3200" b="1" dirty="0">
                <a:solidFill>
                  <a:srgbClr val="8B3E89"/>
                </a:solidFill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Ensemble-based DA with AI models</a:t>
            </a:r>
            <a:endParaRPr lang="zh-CN" altLang="en-US" sz="3200" b="1" dirty="0">
              <a:solidFill>
                <a:srgbClr val="8B3E89"/>
              </a:solidFill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73A00C-E0E3-2361-887A-B2D1EDA04B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9378" y="2063661"/>
            <a:ext cx="4844622" cy="1708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4480" indent="-28448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342900" indent="-342900">
              <a:spcBef>
                <a:spcPts val="1500"/>
              </a:spcBef>
              <a:spcAft>
                <a:spcPts val="1500"/>
              </a:spcAft>
              <a:buSzPct val="75000"/>
              <a:buFont typeface="Wingdings" pitchFamily="2" charset="2"/>
              <a:buChar char="q"/>
            </a:pPr>
            <a:r>
              <a:rPr lang="en-US" sz="2000" b="1" dirty="0">
                <a:solidFill>
                  <a:srgbClr val="005493"/>
                </a:solidFill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Ensemble-based DA with AI weather models</a:t>
            </a:r>
            <a:endParaRPr lang="en-US" altLang="zh-CN" sz="2000" b="1" dirty="0">
              <a:solidFill>
                <a:srgbClr val="00206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342900" indent="-342900">
              <a:spcBef>
                <a:spcPts val="1500"/>
              </a:spcBef>
              <a:spcAft>
                <a:spcPts val="1500"/>
              </a:spcAft>
              <a:buSzPct val="75000"/>
              <a:buFont typeface="Wingdings" pitchFamily="2" charset="2"/>
              <a:buChar char="q"/>
            </a:pPr>
            <a:r>
              <a:rPr lang="en-US" sz="2000" b="1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Online paleoclimate DA with DL-based surrogate models</a:t>
            </a:r>
            <a:endParaRPr lang="en-US" altLang="zh-CN" sz="2000" b="1" dirty="0">
              <a:solidFill>
                <a:schemeClr val="bg1">
                  <a:lumMod val="75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B00C49A-1BCA-B5EC-2DBB-159085F3DA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505" y="1377997"/>
            <a:ext cx="3770867" cy="2901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15328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66.09496639702263,&quot;left&quot;:4.25503937007874,&quot;top&quot;:74.46055118110237,&quot;width&quot;:983.3707446289063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66.09496639702263,&quot;left&quot;:4.25503937007874,&quot;top&quot;:74.46055118110237,&quot;width&quot;:983.3707446289063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66.09496639702263,&quot;left&quot;:4.25503937007874,&quot;top&quot;:74.46055118110237,&quot;width&quot;:983.3707446289063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66.09496639702263,&quot;left&quot;:4.25503937007874,&quot;top&quot;:74.46055118110237,&quot;width&quot;:983.3707446289063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66.09496639702263,&quot;left&quot;:4.25503937007874,&quot;top&quot;:74.46055118110237,&quot;width&quot;:983.3707446289063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DIAGRAM_VIRTUALLY_FRAME" val="{&quot;height&quot;:466.09496639702263,&quot;left&quot;:4.25503937007874,&quot;top&quot;:74.46055118110237,&quot;width&quot;:983.3707446289063}"/>
</p:tagLst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fa80f2c8-b5cb-477e-9006-26fee960afe9}" enabled="1" method="Privileged" siteId="{70a6eba4-9671-45d2-b83e-432e06502242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43267</TotalTime>
  <Words>1877</Words>
  <Application>Microsoft Macintosh PowerPoint</Application>
  <PresentationFormat>On-screen Show (16:9)</PresentationFormat>
  <Paragraphs>248</Paragraphs>
  <Slides>41</Slides>
  <Notes>41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41</vt:i4>
      </vt:variant>
    </vt:vector>
  </HeadingPairs>
  <TitlesOfParts>
    <vt:vector size="50" baseType="lpstr">
      <vt:lpstr>黑体</vt:lpstr>
      <vt:lpstr>Arial</vt:lpstr>
      <vt:lpstr>Calibri</vt:lpstr>
      <vt:lpstr>Calibri Light</vt:lpstr>
      <vt:lpstr>Times New Roman</vt:lpstr>
      <vt:lpstr>Wingdings</vt:lpstr>
      <vt:lpstr>Office 2013 - 2022 Theme</vt:lpstr>
      <vt:lpstr>Equation.DSMT4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Patrick N. Raanes</cp:lastModifiedBy>
  <cp:revision>581</cp:revision>
  <cp:lastPrinted>2026-01-27T06:52:22Z</cp:lastPrinted>
  <dcterms:created xsi:type="dcterms:W3CDTF">2021-10-12T03:27:03Z</dcterms:created>
  <dcterms:modified xsi:type="dcterms:W3CDTF">2026-06-17T07:37:16Z</dcterms:modified>
</cp:coreProperties>
</file>