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embeddedFontLst>
    <p:embeddedFont>
      <p:font typeface="Merriweather" pitchFamily="2" charset="77"/>
      <p:regular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73"/>
  </p:normalViewPr>
  <p:slideViewPr>
    <p:cSldViewPr snapToGrid="0">
      <p:cViewPr varScale="1">
        <p:scale>
          <a:sx n="169" d="100"/>
          <a:sy n="169" d="100"/>
        </p:scale>
        <p:origin x="192" y="2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010697272a88135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010697272a88135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6010697272a88135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6010697272a88135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ec48464cbf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ec48464cbf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d93770861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d93770861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ebd2a34bb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ebd2a34bb3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cd68c7d8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cd68c7d8f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f1405ae2a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f1405ae2a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6010697272a88135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6010697272a88135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ebd2a34bb3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ebd2a34bb3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6010697272a88135_10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So first, a quick reminder of the 4DVarNet framework.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It can be seen as an end-to-end neural DA backboned on a variational formulation. The key idea is to make the whole variational DA pipeline fully differentiable, and jointly learn the variational cost function — prior included — and the gradient-based solver used for the optimization. So instead of prescribing the model and the inversion scheme, both are learned from data.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Now, looking at current demonstrations, the main questions are really about scalability. </a:t>
            </a:r>
            <a:endParaRPr dirty="0"/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Char char="●"/>
            </a:pPr>
            <a:r>
              <a:rPr lang="en" dirty="0"/>
              <a:t>How can we extend 4DVarNets to global-scale and fully 3D ocean data assimilation? </a:t>
            </a:r>
            <a:endParaRPr dirty="0"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/>
              <a:t>And how do we properly account for uncertainty in this framework?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To address these challenges, the proposed direction is to bridge data assimilation with generative approaches - in particular flow matching, opening the way toward probabilistic and scalable formulations</a:t>
            </a:r>
            <a:endParaRPr dirty="0"/>
          </a:p>
        </p:txBody>
      </p:sp>
      <p:sp>
        <p:nvSpPr>
          <p:cNvPr id="256" name="Google Shape;256;g6010697272a88135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6010697272a88135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6010697272a88135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4d3a5f22fb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4d3a5f22fb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1405ae2a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f1405ae2a3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4e19fd0cad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4e19fd0cad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e19fd0ca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e19fd0ca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6010697272a88135_6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6010697272a88135_6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6010697272a88135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6010697272a88135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Now we introduce the estimator which 4dvar can give us.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ec48464cb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ec48464cb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eafa0b152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eafa0b1527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ec48464cbf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ec48464cbf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6010697272a88135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6010697272a88135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OBJEC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rmAutofit/>
          </a:bodyPr>
          <a:lstStyle>
            <a:lvl1pPr lv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●"/>
              <a:defRPr b="1"/>
            </a:lvl1pPr>
            <a:lvl2pPr marL="914400" lvl="1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○"/>
              <a:defRPr b="1"/>
            </a:lvl2pPr>
            <a:lvl3pPr marL="1371600" lvl="2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■"/>
              <a:defRPr b="1"/>
            </a:lvl3pPr>
            <a:lvl4pPr marL="1828800" lvl="3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●"/>
              <a:defRPr b="1"/>
            </a:lvl4pPr>
            <a:lvl5pPr marL="2286000" lvl="4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○"/>
              <a:defRPr b="1"/>
            </a:lvl5pPr>
            <a:lvl6pPr marL="2743200" lvl="5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■"/>
              <a:defRPr/>
            </a:lvl6pPr>
            <a:lvl7pPr marL="3200400" lvl="6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●"/>
              <a:defRPr/>
            </a:lvl7pPr>
            <a:lvl8pPr marL="3657600" lvl="7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○"/>
              <a:defRPr/>
            </a:lvl8pPr>
            <a:lvl9pPr marL="4114800" lvl="8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ldNum" idx="12"/>
          </p:nvPr>
        </p:nvSpPr>
        <p:spPr>
          <a:xfrm>
            <a:off x="8321413" y="4803236"/>
            <a:ext cx="1941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nansencenter/DAPPER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11" Type="http://schemas.openxmlformats.org/officeDocument/2006/relationships/image" Target="../media/image51.jp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gif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29/2021MS002572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doi.org/10.1256/qj.05.224" TargetMode="External"/><Relationship Id="rId4" Type="http://schemas.openxmlformats.org/officeDocument/2006/relationships/hyperlink" Target="https://doi.org/10.3389/fams.2021.655224.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ctrTitle"/>
          </p:nvPr>
        </p:nvSpPr>
        <p:spPr>
          <a:xfrm>
            <a:off x="1271000" y="1381550"/>
            <a:ext cx="6831900" cy="131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20" b="1">
                <a:solidFill>
                  <a:srgbClr val="1155CC"/>
                </a:solidFill>
              </a:rPr>
              <a:t>Posterior Sampling in Variational Data Assimilation via Flow-matching</a:t>
            </a:r>
            <a:endParaRPr sz="2620" b="1">
              <a:solidFill>
                <a:srgbClr val="1155CC"/>
              </a:solidFill>
            </a:endParaRPr>
          </a:p>
        </p:txBody>
      </p:sp>
      <p:sp>
        <p:nvSpPr>
          <p:cNvPr id="72" name="Google Shape;72;p14"/>
          <p:cNvSpPr txBox="1">
            <a:spLocks noGrp="1"/>
          </p:cNvSpPr>
          <p:nvPr>
            <p:ph type="subTitle" idx="1"/>
          </p:nvPr>
        </p:nvSpPr>
        <p:spPr>
          <a:xfrm>
            <a:off x="2158425" y="3086275"/>
            <a:ext cx="53166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1155CC"/>
                </a:solidFill>
              </a:rPr>
              <a:t>Shashank Kumar Roy, Paul de Nailly, Ronan Fablet </a:t>
            </a:r>
            <a:endParaRPr>
              <a:solidFill>
                <a:srgbClr val="1155C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55CC"/>
                </a:solidFill>
              </a:rPr>
              <a:t>Lab-STICC, IMT Atlantique</a:t>
            </a:r>
            <a:endParaRPr>
              <a:solidFill>
                <a:srgbClr val="1155CC"/>
              </a:solidFill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l="-3150" r="3150"/>
          <a:stretch/>
        </p:blipFill>
        <p:spPr>
          <a:xfrm>
            <a:off x="3377050" y="3858951"/>
            <a:ext cx="1404575" cy="95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 title="edit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1625" y="3858950"/>
            <a:ext cx="1442007" cy="9540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76" name="Google Shape;76;p14"/>
          <p:cNvSpPr txBox="1"/>
          <p:nvPr/>
        </p:nvSpPr>
        <p:spPr>
          <a:xfrm>
            <a:off x="3293350" y="897775"/>
            <a:ext cx="3784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i="1"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rPr>
              <a:t>15-18 June, 2026, Rosendal, Norway </a:t>
            </a:r>
            <a:endParaRPr sz="1100" b="1" i="1">
              <a:solidFill>
                <a:srgbClr val="4A86E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i="1">
              <a:solidFill>
                <a:srgbClr val="4A86E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435850" y="239575"/>
            <a:ext cx="8269500" cy="6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1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EnKF Workshop 2026 </a:t>
            </a:r>
            <a:endParaRPr sz="3000" b="1" i="1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92" name="Google Shape;192;p23"/>
          <p:cNvSpPr txBox="1"/>
          <p:nvPr/>
        </p:nvSpPr>
        <p:spPr>
          <a:xfrm>
            <a:off x="1966500" y="692550"/>
            <a:ext cx="56967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We can also sample only Anomalies!</a:t>
            </a:r>
            <a:endParaRPr sz="2300" b="1" i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3" name="Google Shape;193;p23" title="{&quot;red&quot;:115,&quot;green&quot;:115,&quot;blue&quot;:115,&quot;origURL&quot;:&quot;https://saxarona.github.io/mathjax-viewer/?input=%5Cmathbf%7Bx%7D_%5Ctau%20%3D%20%5Cmathbf%7Bx%7D%5E*_%5Ctau%20%2B%20%20%5Cbeta_%5Ctau%20%5Cmathbb%7BE%7D%5Cleft%20(%20%5Cmathbf%7Bx%7D_1%20%7C%20%5Cmathbf%7By%7D%20%5Cright%20)#0&quot;,&quot;size&quot;:24,&quot;width&quot;:523.8897637795276,&quot;height&quot;:214.51181102362204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6550" y="2999900"/>
            <a:ext cx="2345870" cy="25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3" title="{&quot;red&quot;:115,&quot;green&quot;:115,&quot;blue&quot;:115,&quot;origURL&quot;:&quot;https://saxarona.github.io/mathjax-viewer/?input=%5Cfrac%7Bd%20%5Cmathbf%7Bx%7D%5E*_%5Ctau%7D%7Bd%5Ctau%7D%20%3D%20%5Cdisplaystyle%20%20%5Cfrac%7B%5Cdot%7B%5Calpha%7D_%5Ctau%7D%7B%5Calpha_%5Ctau%7D%20%5Cmathbf%7Bx%7D%5E*_%5Ctau%20%2B%20%5Cleft%20(%20%5Cdot%7B%5Cbeta%7D_%5Ctau%20-%20%5Cbeta_%5Ctau%20%5Cfrac%7B%5Cdot%7B%5Calpha%7D_%5Ctau%7D%7B%5Calpha_%5Ctau%7D%20%5Cright%20)%5Cmathbb%7BE%7D%5Cleft%20(%20%5Cmathbf%7Bx%7D%5E*_1%20%7C%20%5Cmathbf%7Bx%7D_%5Ctau%2C%20%5Cmathbf%7By%7D%20%5Cright%20)#0&quot;,&quot;size&quot;:24,&quot;width&quot;:523.8897637795276,&quot;height&quot;:214.51181102362204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4075" y="2163388"/>
            <a:ext cx="4264331" cy="573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3" title="{&quot;red&quot;:115,&quot;green&quot;:115,&quot;blue&quot;:115,&quot;origURL&quot;:&quot;https://saxarona.github.io/mathjax-viewer/?input=%5Cmathbf%7Bx%7D%5E*_0%20%5Csim%20%5Cmathcal%7BN%7D%5Cleft%20(%200%2C%20%5Cmathbb%7B1%7D%20%5Cright%20)%20#0&quot;,&quot;size&quot;:24,&quot;width&quot;:523.8897637795276,&quot;height&quot;:214.51181102362204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82925" y="1542600"/>
            <a:ext cx="1389428" cy="25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3"/>
          <p:cNvSpPr txBox="1"/>
          <p:nvPr/>
        </p:nvSpPr>
        <p:spPr>
          <a:xfrm>
            <a:off x="1234775" y="3629425"/>
            <a:ext cx="48552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7" name="Google Shape;197;p23" title="{&quot;red&quot;:0,&quot;green&quot;:0,&quot;blue&quot;:0,&quot;origURL&quot;:&quot;https://saxarona.github.io/mathjax-viewer/?input=%5Cmathbb%7BE%7D%5Cleft%20(%20%5Cmathbf%7Bx%7D%5E*_1%20%7C%20%5Cmathbf%7Bx%7D_%5Ctau%2C%20%5Cmathbf%7By%7D%20%5Cright%20)%3D%20%5Cmathbb%7BE%7D%5Cleft%20(%20%5Cmathbf%7Bx%7D_1%20%7C%20%5Cmathbf%7Bx%7D_%5Ctau%2C%20%5Cmathbf%7By%7D%20%5Cright%20)%20-%20%5Cmathbb%7BE%7D%5Cleft%20(%20%5Cmathbf%7Bx%7D_1%20%7C%20%5Cmathbf%7Bx%7D_0%2C%20%5Cmathbf%7By%7D%20%5Cright%20)#0&quot;,&quot;size&quot;:24,&quot;width&quot;:290.26771653543307,&quot;height&quot;:45.16535433070866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91350" y="3791275"/>
            <a:ext cx="4264322" cy="240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203" name="Google Shape;203;p24" title="flow_matching_paths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38975"/>
            <a:ext cx="8839201" cy="4017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209" name="Google Shape;209;p25" title="Screenshot 2026-06-17 00512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825" y="1216263"/>
            <a:ext cx="7850177" cy="271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5"/>
          <p:cNvSpPr txBox="1"/>
          <p:nvPr/>
        </p:nvSpPr>
        <p:spPr>
          <a:xfrm>
            <a:off x="854725" y="600825"/>
            <a:ext cx="2406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Algorithm: 4DVar-FM</a:t>
            </a:r>
            <a:endParaRPr sz="1800" b="1" i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1" name="Google Shape;211;p25"/>
          <p:cNvSpPr/>
          <p:nvPr/>
        </p:nvSpPr>
        <p:spPr>
          <a:xfrm>
            <a:off x="711450" y="1158925"/>
            <a:ext cx="7986600" cy="28509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17" name="Google Shape;217;p26"/>
          <p:cNvSpPr txBox="1"/>
          <p:nvPr/>
        </p:nvSpPr>
        <p:spPr>
          <a:xfrm>
            <a:off x="2823150" y="156150"/>
            <a:ext cx="52791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latin typeface="Calibri"/>
                <a:ea typeface="Calibri"/>
                <a:cs typeface="Calibri"/>
                <a:sym typeface="Calibri"/>
              </a:rPr>
              <a:t>Lorenz-96 case study</a:t>
            </a:r>
            <a:endParaRPr sz="34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6"/>
          <p:cNvSpPr txBox="1"/>
          <p:nvPr/>
        </p:nvSpPr>
        <p:spPr>
          <a:xfrm>
            <a:off x="454400" y="1537350"/>
            <a:ext cx="2949600" cy="20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</a:pPr>
            <a:r>
              <a:rPr lang="en" sz="1200" b="1"/>
              <a:t>DAPPER testbed: </a:t>
            </a:r>
            <a:r>
              <a:rPr lang="en" sz="1200" b="1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https://github.com/nansencenter/DAPPER</a:t>
            </a:r>
            <a:endParaRPr sz="1200" b="1"/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</a:pPr>
            <a:r>
              <a:rPr lang="en" sz="1200" b="1"/>
              <a:t>L96 system with 40 coupled variables (interpreted as latitudes).</a:t>
            </a:r>
            <a:endParaRPr sz="1200" b="1"/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</a:pPr>
            <a:r>
              <a:rPr lang="en" sz="1200" b="1"/>
              <a:t>Observations are noisy &amp; partial, (every alternate component observed).</a:t>
            </a:r>
            <a:endParaRPr sz="1200" b="1"/>
          </a:p>
        </p:txBody>
      </p:sp>
      <p:pic>
        <p:nvPicPr>
          <p:cNvPr id="219" name="Google Shape;219;p26" title="state_obs_plo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4000" y="942275"/>
            <a:ext cx="5699526" cy="3057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225" name="Google Shape;225;p27" title="noise_to_sample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9150"/>
            <a:ext cx="9143998" cy="351795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7"/>
          <p:cNvSpPr txBox="1"/>
          <p:nvPr/>
        </p:nvSpPr>
        <p:spPr>
          <a:xfrm>
            <a:off x="1375125" y="268975"/>
            <a:ext cx="4487400" cy="3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Illustrative example of the generation</a:t>
            </a:r>
            <a:endParaRPr sz="18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8"/>
          <p:cNvSpPr txBox="1">
            <a:spLocks noGrp="1"/>
          </p:cNvSpPr>
          <p:nvPr>
            <p:ph type="title" idx="4294967295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i="1"/>
              <a:t>Sampling the posterior (different I.C.)</a:t>
            </a:r>
            <a:endParaRPr sz="1900" i="1"/>
          </a:p>
        </p:txBody>
      </p:sp>
      <p:sp>
        <p:nvSpPr>
          <p:cNvPr id="232" name="Google Shape;232;p2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233" name="Google Shape;233;p28" title="weak4dvarfm_trajectori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4813" y="300288"/>
            <a:ext cx="6814374" cy="454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239" name="Google Shape;239;p29" title="4dvar_optimised_sta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0950" y="250525"/>
            <a:ext cx="5805302" cy="4838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245" name="Google Shape;245;p30" title="posterior_samples_with_observation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625" y="472088"/>
            <a:ext cx="8218742" cy="4109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51" name="Google Shape;251;p31"/>
          <p:cNvSpPr txBox="1"/>
          <p:nvPr/>
        </p:nvSpPr>
        <p:spPr>
          <a:xfrm>
            <a:off x="553075" y="698875"/>
            <a:ext cx="58524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" name="Google Shape;252;p31"/>
          <p:cNvSpPr txBox="1"/>
          <p:nvPr/>
        </p:nvSpPr>
        <p:spPr>
          <a:xfrm>
            <a:off x="726525" y="1309750"/>
            <a:ext cx="4909800" cy="27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3" name="Google Shape;253;p31" title="posterior_samples_with_observations_all_tim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550" y="401600"/>
            <a:ext cx="8307850" cy="415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32" descr="Google Shape;42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4816" y="739069"/>
            <a:ext cx="3892187" cy="21776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9" name="Google Shape;259;p32"/>
          <p:cNvGrpSpPr/>
          <p:nvPr/>
        </p:nvGrpSpPr>
        <p:grpSpPr>
          <a:xfrm>
            <a:off x="648874" y="763488"/>
            <a:ext cx="4098625" cy="994172"/>
            <a:chOff x="0" y="0"/>
            <a:chExt cx="5464833" cy="1325563"/>
          </a:xfrm>
        </p:grpSpPr>
        <p:sp>
          <p:nvSpPr>
            <p:cNvPr id="260" name="Google Shape;260;p32"/>
            <p:cNvSpPr/>
            <p:nvPr/>
          </p:nvSpPr>
          <p:spPr>
            <a:xfrm>
              <a:off x="50800" y="50800"/>
              <a:ext cx="5363100" cy="1224000"/>
            </a:xfrm>
            <a:prstGeom prst="roundRect">
              <a:avLst>
                <a:gd name="adj" fmla="val 36615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1" name="Google Shape;261;p32" descr="Google Shape;426;p2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0"/>
              <a:ext cx="5464833" cy="132556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2" name="Google Shape;262;p32"/>
          <p:cNvSpPr txBox="1">
            <a:spLocks noGrp="1"/>
          </p:cNvSpPr>
          <p:nvPr>
            <p:ph type="title"/>
          </p:nvPr>
        </p:nvSpPr>
        <p:spPr>
          <a:xfrm>
            <a:off x="397975" y="82052"/>
            <a:ext cx="7931100" cy="7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 sz="2300">
                <a:solidFill>
                  <a:schemeClr val="dk2"/>
                </a:solidFill>
              </a:rPr>
              <a:t>From 4DVar-FM to 4DVarNet-FM [</a:t>
            </a:r>
            <a:r>
              <a:rPr lang="en" sz="1600" b="0">
                <a:solidFill>
                  <a:schemeClr val="dk2"/>
                </a:solidFill>
              </a:rPr>
              <a:t>Fablet et al., 2021</a:t>
            </a:r>
            <a:r>
              <a:rPr lang="en" sz="2300">
                <a:solidFill>
                  <a:schemeClr val="dk2"/>
                </a:solidFill>
              </a:rPr>
              <a:t>]</a:t>
            </a:r>
            <a:endParaRPr sz="2800">
              <a:solidFill>
                <a:schemeClr val="dk2"/>
              </a:solidFill>
            </a:endParaRPr>
          </a:p>
        </p:txBody>
      </p:sp>
      <p:sp>
        <p:nvSpPr>
          <p:cNvPr id="263" name="Google Shape;263;p32"/>
          <p:cNvSpPr txBox="1"/>
          <p:nvPr/>
        </p:nvSpPr>
        <p:spPr>
          <a:xfrm>
            <a:off x="976508" y="905456"/>
            <a:ext cx="34434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a Variational DA formulation</a:t>
            </a:r>
            <a:endParaRPr sz="1100"/>
          </a:p>
        </p:txBody>
      </p:sp>
      <p:sp>
        <p:nvSpPr>
          <p:cNvPr id="264" name="Google Shape;264;p32"/>
          <p:cNvSpPr txBox="1"/>
          <p:nvPr/>
        </p:nvSpPr>
        <p:spPr>
          <a:xfrm>
            <a:off x="5193190" y="830373"/>
            <a:ext cx="36258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End-to-end neural DA scheme</a:t>
            </a:r>
            <a:endParaRPr sz="1100"/>
          </a:p>
        </p:txBody>
      </p:sp>
      <p:grpSp>
        <p:nvGrpSpPr>
          <p:cNvPr id="265" name="Google Shape;265;p32"/>
          <p:cNvGrpSpPr/>
          <p:nvPr/>
        </p:nvGrpSpPr>
        <p:grpSpPr>
          <a:xfrm>
            <a:off x="1066361" y="1822310"/>
            <a:ext cx="3390626" cy="1031107"/>
            <a:chOff x="0" y="0"/>
            <a:chExt cx="4520835" cy="1374809"/>
          </a:xfrm>
        </p:grpSpPr>
        <p:sp>
          <p:nvSpPr>
            <p:cNvPr id="266" name="Google Shape;266;p32"/>
            <p:cNvSpPr/>
            <p:nvPr/>
          </p:nvSpPr>
          <p:spPr>
            <a:xfrm>
              <a:off x="50800" y="50800"/>
              <a:ext cx="4419300" cy="1273200"/>
            </a:xfrm>
            <a:prstGeom prst="roundRect">
              <a:avLst>
                <a:gd name="adj" fmla="val 35198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7" name="Google Shape;267;p32" descr="Google Shape;426;p2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0"/>
              <a:ext cx="4520835" cy="137480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8" name="Google Shape;268;p32"/>
          <p:cNvSpPr txBox="1"/>
          <p:nvPr/>
        </p:nvSpPr>
        <p:spPr>
          <a:xfrm>
            <a:off x="1273071" y="2040839"/>
            <a:ext cx="29772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Trainable variational model</a:t>
            </a:r>
            <a:endParaRPr sz="110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endParaRPr sz="14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Trainable gradient-based solver </a:t>
            </a:r>
            <a:endParaRPr sz="1100"/>
          </a:p>
        </p:txBody>
      </p:sp>
      <p:sp>
        <p:nvSpPr>
          <p:cNvPr id="269" name="Google Shape;269;p32"/>
          <p:cNvSpPr/>
          <p:nvPr/>
        </p:nvSpPr>
        <p:spPr>
          <a:xfrm>
            <a:off x="4287959" y="2176235"/>
            <a:ext cx="939900" cy="323400"/>
          </a:xfrm>
          <a:prstGeom prst="leftRightArrow">
            <a:avLst>
              <a:gd name="adj1" fmla="val 24873"/>
              <a:gd name="adj2" fmla="val 82675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725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2"/>
          <p:cNvSpPr/>
          <p:nvPr/>
        </p:nvSpPr>
        <p:spPr>
          <a:xfrm rot="-5400000">
            <a:off x="2802125" y="1618481"/>
            <a:ext cx="491100" cy="323400"/>
          </a:xfrm>
          <a:prstGeom prst="leftRightArrow">
            <a:avLst>
              <a:gd name="adj1" fmla="val 24873"/>
              <a:gd name="adj2" fmla="val 58296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725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32"/>
          <p:cNvSpPr txBox="1"/>
          <p:nvPr/>
        </p:nvSpPr>
        <p:spPr>
          <a:xfrm rot="-5400000">
            <a:off x="-687887" y="1677907"/>
            <a:ext cx="20193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Method</a:t>
            </a:r>
            <a:endParaRPr sz="1100"/>
          </a:p>
        </p:txBody>
      </p:sp>
      <p:sp>
        <p:nvSpPr>
          <p:cNvPr id="272" name="Google Shape;272;p32"/>
          <p:cNvSpPr txBox="1"/>
          <p:nvPr/>
        </p:nvSpPr>
        <p:spPr>
          <a:xfrm rot="-5400000">
            <a:off x="-800417" y="3823999"/>
            <a:ext cx="2019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Current demonstrations</a:t>
            </a:r>
            <a:endParaRPr sz="1100"/>
          </a:p>
        </p:txBody>
      </p:sp>
      <p:pic>
        <p:nvPicPr>
          <p:cNvPr id="273" name="Google Shape;273;p32" descr="Line L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0024" y="3034246"/>
            <a:ext cx="8747551" cy="76201"/>
          </a:xfrm>
          <a:prstGeom prst="rect">
            <a:avLst/>
          </a:prstGeom>
          <a:noFill/>
          <a:ln>
            <a:noFill/>
          </a:ln>
          <a:effectLst>
            <a:outerShdw blurRad="28575" dist="15000" dir="5400000" rotWithShape="0">
              <a:srgbClr val="000000">
                <a:alpha val="38040"/>
              </a:srgbClr>
            </a:outerShdw>
          </a:effectLst>
        </p:spPr>
      </p:pic>
      <p:pic>
        <p:nvPicPr>
          <p:cNvPr id="274" name="Google Shape;274;p32" descr="Imag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5324" y="1227002"/>
            <a:ext cx="3864777" cy="3271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5" name="Google Shape;275;p32"/>
          <p:cNvGrpSpPr/>
          <p:nvPr/>
        </p:nvGrpSpPr>
        <p:grpSpPr>
          <a:xfrm>
            <a:off x="503993" y="3267915"/>
            <a:ext cx="3144848" cy="1814005"/>
            <a:chOff x="-50800" y="-50800"/>
            <a:chExt cx="4193131" cy="2418673"/>
          </a:xfrm>
        </p:grpSpPr>
        <p:grpSp>
          <p:nvGrpSpPr>
            <p:cNvPr id="276" name="Google Shape;276;p32"/>
            <p:cNvGrpSpPr/>
            <p:nvPr/>
          </p:nvGrpSpPr>
          <p:grpSpPr>
            <a:xfrm>
              <a:off x="-50800" y="-50800"/>
              <a:ext cx="4193131" cy="2418673"/>
              <a:chOff x="0" y="0"/>
              <a:chExt cx="4193131" cy="2418673"/>
            </a:xfrm>
          </p:grpSpPr>
          <p:sp>
            <p:nvSpPr>
              <p:cNvPr id="277" name="Google Shape;277;p32"/>
              <p:cNvSpPr/>
              <p:nvPr/>
            </p:nvSpPr>
            <p:spPr>
              <a:xfrm>
                <a:off x="50800" y="50800"/>
                <a:ext cx="4091400" cy="2317200"/>
              </a:xfrm>
              <a:prstGeom prst="roundRect">
                <a:avLst>
                  <a:gd name="adj" fmla="val 19341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34275" tIns="34275" rIns="34275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78" name="Google Shape;278;p32" descr="Google Shape;426;p29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0" y="0"/>
                <a:ext cx="4193131" cy="24186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79" name="Google Shape;279;p32" descr="Image 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03056" y="495067"/>
              <a:ext cx="1716909" cy="16219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" name="Google Shape;280;p32"/>
            <p:cNvSpPr txBox="1"/>
            <p:nvPr/>
          </p:nvSpPr>
          <p:spPr>
            <a:xfrm>
              <a:off x="132244" y="37294"/>
              <a:ext cx="3877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Region-scale mapping</a:t>
              </a:r>
              <a:endParaRPr sz="1100"/>
            </a:p>
          </p:txBody>
        </p:sp>
        <p:pic>
          <p:nvPicPr>
            <p:cNvPr id="281" name="Google Shape;281;p32" descr="Screenshot 2021-09-20 at 14.11.13.png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036965" y="495067"/>
              <a:ext cx="1844949" cy="150768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82" name="Google Shape;282;p32" descr="fig_sketch_4DVarNN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215591" y="1178428"/>
            <a:ext cx="3550634" cy="155225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32"/>
          <p:cNvSpPr txBox="1"/>
          <p:nvPr/>
        </p:nvSpPr>
        <p:spPr>
          <a:xfrm>
            <a:off x="3829407" y="3469325"/>
            <a:ext cx="5314500" cy="10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spAutoFit/>
          </a:bodyPr>
          <a:lstStyle/>
          <a:p>
            <a:pPr marL="139700" marR="0" lvl="0" indent="-152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1600"/>
              <a:buFont typeface="Helvetica Neue"/>
              <a:buChar char="-"/>
            </a:pPr>
            <a:endParaRPr sz="1300" b="0" i="0" u="none" strike="noStrike" cap="none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lang="en" sz="1600" b="1" i="0" u="none" strike="noStrike" cap="none">
                <a:solidFill>
                  <a:srgbClr val="98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Proposed approach:  </a:t>
            </a:r>
            <a:r>
              <a:rPr lang="en" sz="1600">
                <a:solidFill>
                  <a:srgbClr val="98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r>
              <a:rPr lang="en" sz="1600" b="0" i="0" u="none" strike="noStrike" cap="none">
                <a:solidFill>
                  <a:srgbClr val="98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ridging DA and Flow Matching</a:t>
            </a:r>
            <a:endParaRPr sz="1600" b="0" i="0" u="none" strike="noStrike" cap="none">
              <a:solidFill>
                <a:srgbClr val="98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1600"/>
              <a:buFont typeface="Helvetica Neue"/>
              <a:buChar char="-"/>
            </a:pPr>
            <a:r>
              <a:rPr lang="en" sz="1600">
                <a:solidFill>
                  <a:srgbClr val="98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Scalable neural-based DA model.</a:t>
            </a:r>
            <a:endParaRPr sz="1600">
              <a:solidFill>
                <a:srgbClr val="98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1600"/>
              <a:buFont typeface="Helvetica Neue"/>
              <a:buChar char="-"/>
            </a:pPr>
            <a:r>
              <a:rPr lang="en" sz="1600">
                <a:solidFill>
                  <a:srgbClr val="98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Flow-matching for sampling multiple outputs. </a:t>
            </a:r>
            <a:endParaRPr sz="1600">
              <a:solidFill>
                <a:srgbClr val="98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sldNum" idx="12"/>
          </p:nvPr>
        </p:nvSpPr>
        <p:spPr>
          <a:xfrm>
            <a:off x="34208" y="209747"/>
            <a:ext cx="9038100" cy="487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83" name="Google Shape;83;p15"/>
          <p:cNvSpPr txBox="1"/>
          <p:nvPr/>
        </p:nvSpPr>
        <p:spPr>
          <a:xfrm>
            <a:off x="1333200" y="1962725"/>
            <a:ext cx="6303900" cy="18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The Challenge: </a:t>
            </a:r>
            <a:endParaRPr sz="2800"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Can we use Flow-matching to turn a Variational Data Assimilation into a posterior sampler?</a:t>
            </a:r>
            <a:endParaRPr sz="1800" i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" name="Google Shape;84;p15"/>
          <p:cNvSpPr/>
          <p:nvPr/>
        </p:nvSpPr>
        <p:spPr>
          <a:xfrm>
            <a:off x="1219600" y="1238550"/>
            <a:ext cx="6806700" cy="2636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3"/>
          <p:cNvSpPr txBox="1">
            <a:spLocks noGrp="1"/>
          </p:cNvSpPr>
          <p:nvPr>
            <p:ph type="title" idx="4294967295"/>
          </p:nvPr>
        </p:nvSpPr>
        <p:spPr>
          <a:xfrm>
            <a:off x="2366800" y="785100"/>
            <a:ext cx="6191400" cy="69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i="1">
                <a:solidFill>
                  <a:srgbClr val="3D85C6"/>
                </a:solidFill>
              </a:rPr>
              <a:t>Conclusions  &amp;  Future work</a:t>
            </a:r>
            <a:endParaRPr sz="2600" b="1" i="1">
              <a:solidFill>
                <a:srgbClr val="3D85C6"/>
              </a:solidFill>
            </a:endParaRPr>
          </a:p>
        </p:txBody>
      </p:sp>
      <p:sp>
        <p:nvSpPr>
          <p:cNvPr id="289" name="Google Shape;289;p33"/>
          <p:cNvSpPr txBox="1">
            <a:spLocks noGrp="1"/>
          </p:cNvSpPr>
          <p:nvPr>
            <p:ph type="body" idx="4294967295"/>
          </p:nvPr>
        </p:nvSpPr>
        <p:spPr>
          <a:xfrm>
            <a:off x="2487475" y="1296625"/>
            <a:ext cx="3837000" cy="22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endParaRPr sz="1580">
              <a:solidFill>
                <a:schemeClr val="dk2"/>
              </a:solidFill>
            </a:endParaRPr>
          </a:p>
          <a:p>
            <a:pPr marL="457200" lvl="0" indent="-32893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580"/>
              <a:buChar char="❏"/>
            </a:pPr>
            <a:r>
              <a:rPr lang="en" sz="1580">
                <a:solidFill>
                  <a:schemeClr val="dk2"/>
                </a:solidFill>
              </a:rPr>
              <a:t>A method to systematically </a:t>
            </a:r>
            <a:r>
              <a:rPr lang="en" sz="1580" b="1" i="1">
                <a:solidFill>
                  <a:schemeClr val="dk2"/>
                </a:solidFill>
              </a:rPr>
              <a:t>sample</a:t>
            </a:r>
            <a:r>
              <a:rPr lang="en" sz="1580">
                <a:solidFill>
                  <a:schemeClr val="dk2"/>
                </a:solidFill>
              </a:rPr>
              <a:t> states around a given true state- </a:t>
            </a:r>
            <a:r>
              <a:rPr lang="en" sz="1580" b="1" i="1">
                <a:solidFill>
                  <a:schemeClr val="dk2"/>
                </a:solidFill>
              </a:rPr>
              <a:t>an ensemble</a:t>
            </a:r>
            <a:r>
              <a:rPr lang="en" sz="1580">
                <a:solidFill>
                  <a:schemeClr val="dk2"/>
                </a:solidFill>
              </a:rPr>
              <a:t>.</a:t>
            </a:r>
            <a:endParaRPr sz="1580">
              <a:solidFill>
                <a:schemeClr val="dk2"/>
              </a:solidFill>
            </a:endParaRPr>
          </a:p>
          <a:p>
            <a:pPr marL="457200" lvl="0" indent="-32893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80"/>
              <a:buChar char="❏"/>
            </a:pPr>
            <a:r>
              <a:rPr lang="en" sz="1580" b="1" i="1">
                <a:solidFill>
                  <a:schemeClr val="dk2"/>
                </a:solidFill>
              </a:rPr>
              <a:t>4DVarNet</a:t>
            </a:r>
            <a:r>
              <a:rPr lang="en" sz="1580">
                <a:solidFill>
                  <a:schemeClr val="dk2"/>
                </a:solidFill>
              </a:rPr>
              <a:t> : a neural data assimilation model based on 4DVar.</a:t>
            </a:r>
            <a:endParaRPr sz="1580">
              <a:solidFill>
                <a:schemeClr val="dk2"/>
              </a:solidFill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❏"/>
            </a:pPr>
            <a:r>
              <a:rPr lang="en" sz="1500">
                <a:solidFill>
                  <a:schemeClr val="dk2"/>
                </a:solidFill>
              </a:rPr>
              <a:t>Towards parameter calibration with joint estimation for states and parameters.</a:t>
            </a:r>
            <a:endParaRPr sz="1500">
              <a:solidFill>
                <a:schemeClr val="dk2"/>
              </a:solidFill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❏"/>
            </a:pPr>
            <a:r>
              <a:rPr lang="en" sz="1500">
                <a:solidFill>
                  <a:schemeClr val="dk2"/>
                </a:solidFill>
              </a:rPr>
              <a:t>Understanding the impact of 4DVar solvers vs the ODE solvers in flow-matching samplers.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580">
              <a:solidFill>
                <a:schemeClr val="dk2"/>
              </a:solidFill>
            </a:endParaRPr>
          </a:p>
          <a:p>
            <a:pPr marL="457200" lvl="0" indent="0" algn="l" rtl="0">
              <a:lnSpc>
                <a:spcPct val="8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580">
              <a:solidFill>
                <a:schemeClr val="dk2"/>
              </a:solidFill>
            </a:endParaRPr>
          </a:p>
        </p:txBody>
      </p:sp>
      <p:sp>
        <p:nvSpPr>
          <p:cNvPr id="290" name="Google Shape;290;p3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2"/>
                </a:solidFill>
              </a:rPr>
              <a:t>20</a:t>
            </a:fld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296" name="Google Shape;296;p34"/>
          <p:cNvSpPr txBox="1"/>
          <p:nvPr/>
        </p:nvSpPr>
        <p:spPr>
          <a:xfrm>
            <a:off x="411275" y="397925"/>
            <a:ext cx="70023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….a way to model location uncertainty (we can talk at poster time)</a:t>
            </a:r>
            <a:endParaRPr sz="1800" b="1" i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7" name="Google Shape;297;p34" title="warped_field_evolution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875" y="752263"/>
            <a:ext cx="8688352" cy="2896117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4"/>
          <p:cNvSpPr txBox="1"/>
          <p:nvPr/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21</a:t>
            </a:fld>
            <a:endParaRPr sz="10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9" name="Google Shape;299;p34" title="{&quot;red&quot;:0,&quot;green&quot;:0,&quot;blue&quot;:0,&quot;origURL&quot;:&quot;https://www.codecogs.com/eqnedit.php?latex=S%5E%7Bi%7D(%5CVec%7Bx%7D%2Ct)%20%3D(S%5E%7Bi%7D_%7Bx%7D%20(%5Cvec%7Bx%7D%2Ct)%2CS%5E%7Bi%7D_%7By%7D%20(%5Cvec%7Bx%7D%2Ct))%20%5Csim%20%5Cmathcal%7BGRF%7D(%5Csigma_%7Bdisp%7D%2C%20L%2C%20T)#0&quot;,&quot;size&quot;:24,&quot;width&quot;:355.6771653543307,&quot;height&quot;:65.45669291338582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8800" y="3640363"/>
            <a:ext cx="4295778" cy="26105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4"/>
          <p:cNvSpPr txBox="1"/>
          <p:nvPr/>
        </p:nvSpPr>
        <p:spPr>
          <a:xfrm>
            <a:off x="1592450" y="4136150"/>
            <a:ext cx="3865800" cy="8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: the std. of the random displacements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: the spatial &amp; temporal correlation lengths</a:t>
            </a:r>
            <a:endParaRPr sz="1500"/>
          </a:p>
        </p:txBody>
      </p:sp>
      <p:pic>
        <p:nvPicPr>
          <p:cNvPr id="301" name="Google Shape;301;p34" title="{&quot;red&quot;:0,&quot;green&quot;:0,&quot;blue&quot;:0,&quot;origURL&quot;:&quot;https://www.codecogs.com/eqnedit.php?latex=%5Csigma_%7Bdisp%7D#0&quot;,&quot;size&quot;:24,&quot;width&quot;:236.2204724409449,&quot;height&quot;:82.41732283464567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1425" y="4231400"/>
            <a:ext cx="494960" cy="19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4" title="{&quot;red&quot;:0,&quot;green&quot;:0,&quot;blue&quot;:0,&quot;origURL&quot;:&quot;https://www.codecogs.com/eqnedit.php?latex=L#0&quot;,&quot;size&quot;:24,&quot;width&quot;:236.2204724409449,&quot;height&quot;:82.41732283464567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1423" y="4536000"/>
            <a:ext cx="132152" cy="15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4" title="{&quot;red&quot;:0,&quot;green&quot;:0,&quot;blue&quot;:0,&quot;origURL&quot;:&quot;https://www.codecogs.com/eqnedit.php?latex=T#0&quot;,&quot;size&quot;:24,&quot;width&quot;:236.2204724409449,&quot;height&quot;:82.41732283464567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36437" y="4535997"/>
            <a:ext cx="149950" cy="151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4" title="{&quot;red&quot;:0,&quot;green&quot;:0,&quot;blue&quot;:0,&quot;origURL&quot;:&quot;https://www.codecogs.com/eqnedit.php?latex=X%5E%7Bptb%7D(%5CVec%7Bx%7D%2Ct)%3DX(%5CVec%7Bx%7D%2BS%5E%7Bi%7D(%5CVec%7Bx%7D%2Ct)%2Ct)%20#0&quot;,&quot;size&quot;:24,&quot;width&quot;:355.6771653543307,&quot;height&quot;:65.45669291338582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7250" y="3648375"/>
            <a:ext cx="2629400" cy="24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4" title="{&quot;red&quot;:115,&quot;green&quot;:115,&quot;blue&quot;:115,&quot;origURL&quot;:&quot;https://www.codecogs.com/eqnedit.php?latex=%20%5Cmathrm%7BE%7D_%7B%5Cvec%7Bx%7D%2Ct%7D%5Cleft%5B%5C%7CS(%5Cvec%7Bx%7D%2Ct)%5C%7C%5Cright%5D%20%3D%20%5Csqrt%7B%202%20%7D%5Csigma_%7Bdisp%7D%20#0&quot;,&quot;size&quot;:24,&quot;width&quot;:403.0866141732283,&quot;height&quot;:31.79527559055118}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89275" y="4231400"/>
            <a:ext cx="2194560" cy="251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5"/>
          <p:cNvSpPr txBox="1">
            <a:spLocks noGrp="1"/>
          </p:cNvSpPr>
          <p:nvPr>
            <p:ph type="title" idx="4294967295"/>
          </p:nvPr>
        </p:nvSpPr>
        <p:spPr>
          <a:xfrm>
            <a:off x="813575" y="159550"/>
            <a:ext cx="8111400" cy="54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80">
                <a:solidFill>
                  <a:srgbClr val="222222"/>
                </a:solidFill>
              </a:rPr>
              <a:t>References</a:t>
            </a:r>
            <a:endParaRPr sz="2480">
              <a:solidFill>
                <a:srgbClr val="222222"/>
              </a:solidFill>
            </a:endParaRPr>
          </a:p>
        </p:txBody>
      </p:sp>
      <p:sp>
        <p:nvSpPr>
          <p:cNvPr id="311" name="Google Shape;311;p35"/>
          <p:cNvSpPr txBox="1">
            <a:spLocks noGrp="1"/>
          </p:cNvSpPr>
          <p:nvPr>
            <p:ph type="body" idx="4294967295"/>
          </p:nvPr>
        </p:nvSpPr>
        <p:spPr>
          <a:xfrm>
            <a:off x="460950" y="784750"/>
            <a:ext cx="8222100" cy="1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Fablet, R.; Chapron, B.; Drumetz, L.; Mmin, E.; Pannekoucke, O.; Rousseau, F. Learning Variational Data Assimilation Models and Solvers. Journal of Advances in Modeling Earth Systems n/a (n/a),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e2021MS002572</a:t>
            </a:r>
            <a:r>
              <a:rPr lang="en" sz="1100"/>
              <a:t>.</a:t>
            </a:r>
            <a:endParaRPr sz="110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Fablet, R.; Beauchamp, M.; Drumetz, L.; Rousseau, F. Joint Interpolation and Representation Learning for Irregularly Sampled Satellite-Derived Geophysical Fields. Frontiers in Applied Mathematics and Statistics </a:t>
            </a:r>
            <a:r>
              <a:rPr lang="en" sz="1100" u="sng">
                <a:solidFill>
                  <a:schemeClr val="hlink"/>
                </a:solidFill>
                <a:hlinkClick r:id="rId4"/>
              </a:rPr>
              <a:t>2021, 7.</a:t>
            </a:r>
            <a:endParaRPr sz="1200">
              <a:solidFill>
                <a:srgbClr val="1C1D1E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042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Yannick Tremolet</a:t>
            </a:r>
            <a:r>
              <a:rPr lang="en" sz="1042">
                <a:solidFill>
                  <a:srgbClr val="46464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" sz="1092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Accounting for an imperfect model in 4D-Var</a:t>
            </a:r>
            <a:r>
              <a:rPr lang="en" sz="1092">
                <a:solidFill>
                  <a:srgbClr val="1C1D1E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092" u="sng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5"/>
              </a:rPr>
              <a:t>https://doi.org/10.1256/qj.05.224</a:t>
            </a:r>
            <a:endParaRPr sz="1092">
              <a:solidFill>
                <a:srgbClr val="1C1D1E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100"/>
          </a:p>
        </p:txBody>
      </p:sp>
      <p:sp>
        <p:nvSpPr>
          <p:cNvPr id="312" name="Google Shape;312;p3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313" name="Google Shape;313;p35"/>
          <p:cNvSpPr txBox="1"/>
          <p:nvPr/>
        </p:nvSpPr>
        <p:spPr>
          <a:xfrm>
            <a:off x="866800" y="1612175"/>
            <a:ext cx="1659300" cy="3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1">
              <a:solidFill>
                <a:srgbClr val="3D85C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4" name="Google Shape;314;p35"/>
          <p:cNvSpPr txBox="1"/>
          <p:nvPr/>
        </p:nvSpPr>
        <p:spPr>
          <a:xfrm>
            <a:off x="2817075" y="3859025"/>
            <a:ext cx="3983100" cy="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5" name="Google Shape;315;p35"/>
          <p:cNvSpPr txBox="1"/>
          <p:nvPr/>
        </p:nvSpPr>
        <p:spPr>
          <a:xfrm>
            <a:off x="2712375" y="2463575"/>
            <a:ext cx="51615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Thank You for your time</a:t>
            </a:r>
            <a:endParaRPr sz="2200" b="1" i="1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and Attention!</a:t>
            </a:r>
            <a:endParaRPr sz="2200" b="1" i="1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 idx="4294967295"/>
          </p:nvPr>
        </p:nvSpPr>
        <p:spPr>
          <a:xfrm>
            <a:off x="635500" y="16350"/>
            <a:ext cx="82893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00" b="1" i="1">
                <a:solidFill>
                  <a:schemeClr val="dk1"/>
                </a:solidFill>
              </a:rPr>
              <a:t>Background: 4DVar Data Assimilation</a:t>
            </a:r>
            <a:endParaRPr sz="2100" b="1" i="1">
              <a:solidFill>
                <a:schemeClr val="dk1"/>
              </a:solidFill>
            </a:endParaRPr>
          </a:p>
        </p:txBody>
      </p:sp>
      <p:pic>
        <p:nvPicPr>
          <p:cNvPr id="90" name="Google Shape;90;p16" descr="{&quot;mathml&quot;:&quot;&lt;math style=\&quot;font-family:stix;font-size:16px;\&quot; xmlns=\&quot;http://www.w3.org/1998/Math/MathML\&quot;&gt;&lt;mstyle mathsize=\&quot;16px\&quot;&gt;&lt;msup&gt;&lt;mi&gt;Y&lt;/mi&gt;&lt;mi&gt;i&lt;/mi&gt;&lt;/msup&gt;&lt;mo&gt;=&lt;/mo&gt;&lt;mo&gt;{&lt;/mo&gt;&lt;msubsup&gt;&lt;mi&gt;y&lt;/mi&gt;&lt;mn&gt;0&lt;/mn&gt;&lt;mi&gt;i&lt;/mi&gt;&lt;/msubsup&gt;&lt;mo&gt;,&lt;/mo&gt;&lt;msubsup&gt;&lt;mi&gt;y&lt;/mi&gt;&lt;mn&gt;1&lt;/mn&gt;&lt;mi&gt;i&lt;/mi&gt;&lt;/msubsup&gt;&lt;mo&gt;,&lt;/mo&gt;&lt;mo&gt;.&lt;/mo&gt;&lt;mo&gt;.&lt;/mo&gt;&lt;mo&gt;.&lt;/mo&gt;&lt;msubsup&gt;&lt;mi&gt;y&lt;/mi&gt;&lt;mi&gt;n&lt;/mi&gt;&lt;mi&gt;i&lt;/mi&gt;&lt;/msubsup&gt;&lt;mo&gt;}&lt;/mo&gt;&lt;/mstyle&gt;&lt;/math&gt;&quot;,&quot;truncated&quot;:false}" title="Y to the power of i equals left curly bracket y subscript 0 superscript i comma y subscript 1 superscript i comma... y subscript n superscript i right curly bracke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3027" y="1937786"/>
            <a:ext cx="1580896" cy="26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 descr="{&quot;mathml&quot;:&quot;&lt;math style=\&quot;font-family:stix;font-size:16px;\&quot; xmlns=\&quot;http://www.w3.org/1998/Math/MathML\&quot;&gt;&lt;mstyle mathsize=\&quot;16px\&quot;&gt;&lt;msup&gt;&lt;mi&gt;X&lt;/mi&gt;&lt;mi&gt;i&lt;/mi&gt;&lt;/msup&gt;&lt;mo&gt;=&lt;/mo&gt;&lt;mo&gt;{&lt;/mo&gt;&lt;msubsup&gt;&lt;mi&gt;x&lt;/mi&gt;&lt;mn&gt;0&lt;/mn&gt;&lt;mi&gt;i&lt;/mi&gt;&lt;/msubsup&gt;&lt;mo&gt;,&lt;/mo&gt;&lt;msubsup&gt;&lt;mi&gt;x&lt;/mi&gt;&lt;mn&gt;1&lt;/mn&gt;&lt;mi&gt;i&lt;/mi&gt;&lt;/msubsup&gt;&lt;mo&gt;,&lt;/mo&gt;&lt;mo&gt;.&lt;/mo&gt;&lt;mo&gt;.&lt;/mo&gt;&lt;mo&gt;.&lt;/mo&gt;&lt;msubsup&gt;&lt;mi&gt;x&lt;/mi&gt;&lt;mi&gt;n&lt;/mi&gt;&lt;mi&gt;i&lt;/mi&gt;&lt;/msubsup&gt;&lt;mo&gt;}&lt;/mo&gt;&lt;/mstyle&gt;&lt;/math&gt;&quot;,&quot;truncated&quot;:false}" title="X to the power of i equals left curly bracket x subscript 0 superscript i comma x subscript 1 superscript i comma... x subscript n superscript i right curly bracke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0672" y="1937786"/>
            <a:ext cx="1591056" cy="26212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 txBox="1"/>
          <p:nvPr/>
        </p:nvSpPr>
        <p:spPr>
          <a:xfrm>
            <a:off x="515500" y="1822950"/>
            <a:ext cx="1406700" cy="2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Observations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3889360" y="1822950"/>
            <a:ext cx="12444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&amp; states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3525900" y="2366550"/>
            <a:ext cx="19713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Weak 4DVar Cost</a:t>
            </a:r>
            <a:endParaRPr sz="1800" b="1" i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96" name="Google Shape;96;p16"/>
          <p:cNvSpPr/>
          <p:nvPr/>
        </p:nvSpPr>
        <p:spPr>
          <a:xfrm>
            <a:off x="1369650" y="2366550"/>
            <a:ext cx="6410700" cy="21711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7265800" y="1863638"/>
            <a:ext cx="16590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275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en" sz="1367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Dynamical</a:t>
            </a:r>
            <a:r>
              <a:rPr lang="en" sz="1275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model</a:t>
            </a:r>
            <a:endParaRPr sz="1275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1369650" y="870325"/>
            <a:ext cx="7157400" cy="7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i="1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Var Data Assimilation</a:t>
            </a:r>
            <a:r>
              <a:rPr lang="en" sz="1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: Minimize the cost function to reduce misfit with </a:t>
            </a:r>
            <a:r>
              <a:rPr lang="en" sz="1700" i="1">
                <a:solidFill>
                  <a:srgbClr val="38761D"/>
                </a:solidFill>
                <a:latin typeface="Roboto"/>
                <a:ea typeface="Roboto"/>
                <a:cs typeface="Roboto"/>
                <a:sym typeface="Roboto"/>
              </a:rPr>
              <a:t>observations</a:t>
            </a:r>
            <a:r>
              <a:rPr lang="en" sz="1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and consistent with the </a:t>
            </a:r>
            <a:r>
              <a:rPr lang="en" sz="1700" i="1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physical models</a:t>
            </a:r>
            <a:r>
              <a:rPr lang="en" sz="1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to determine the </a:t>
            </a:r>
            <a:endParaRPr sz="17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rPr>
              <a:t>optimal state reconstruction.</a:t>
            </a:r>
            <a:endParaRPr sz="1500" b="1">
              <a:solidFill>
                <a:srgbClr val="4A86E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181200" y="2654375"/>
            <a:ext cx="33447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0" name="Google Shape;100;p16" title="{&quot;red&quot;:115,&quot;green&quot;:115,&quot;blue&quot;:115,&quot;origURL&quot;:&quot;https://saxarona.github.io/mathjax-viewer/?input=M#0&quot;,&quot;size&quot;:24,&quot;width&quot;:263.3622047244094,&quot;height&quot;:38.76377952755905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00900" y="1985820"/>
            <a:ext cx="206100" cy="130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6" title="{&quot;red&quot;:115,&quot;green&quot;:115,&quot;blue&quot;:115,&quot;origURL&quot;:&quot;https://saxarona.github.io/mathjax-viewer/?input=%5Cmathcal%7BJ%7D%5Cleft(x%5Ei_%2C...%2Cx%5Ei_n%2C%20y%5Ei_0%2C...%2Cy%5Ei_n%5Cright)%3D%5Csum_%7Bi%3D0%7D%5E%7Bn-1%7D%20%5C%7Cx_i-M(x_%7Bi-1%7D)%5C%7C%5E2_%7B%5Cmathbf%7BQ%7D%7D%2B%20%5Csum_%7Bi%3D1%7D%5En%20%5C%7Cy_i-H(x_i))%5C%7C%5E2_%7B%5Cmathbf%7BR%7D%7D#0&quot;,&quot;size&quot;:24,&quot;width&quot;:263.3622047244094,&quot;height&quot;:38.76377952755905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28375" y="2943575"/>
            <a:ext cx="5673725" cy="55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6" title="{&quot;red&quot;:115,&quot;green&quot;:115,&quot;blue&quot;:115,&quot;origURL&quot;:&quot;https://saxarona.github.io/mathjax-viewer/?input=%5Cmathcal%7BJ%7D%5Cleft(%5Cmathbf%7Bx%7D%2C%20%5Cmathbf%7By%7D%5Cright)%3D%5C%7C%5Cmathbf%7Bx%7D-%5CPhi(%5Cmathbf%7Bx%7D)%5C%7C%5E2_%7B%5Cmathbf%7BQ%7D%7D%2B%20%5C%7C%5Cmathbf%7By%7D-H(%5Cmathbf%7Bx%7D)%5C%7C%5E2_%7B%5Cmathcal%7BR%7D%7D#0&quot;,&quot;size&quot;:24,&quot;width&quot;:263.3622047244094,&quot;height&quot;:38.76377952755905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68563" y="3859775"/>
            <a:ext cx="3993359" cy="29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08" name="Google Shape;108;p17"/>
          <p:cNvSpPr txBox="1"/>
          <p:nvPr/>
        </p:nvSpPr>
        <p:spPr>
          <a:xfrm>
            <a:off x="1789875" y="2020000"/>
            <a:ext cx="5387100" cy="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464646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The 4D-Var cost function is the negative log-posterior density given the observations:</a:t>
            </a:r>
            <a:endParaRPr sz="1350">
              <a:solidFill>
                <a:srgbClr val="464646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222222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                    The minimiser is a the MAP estimator</a:t>
            </a:r>
            <a:r>
              <a:rPr lang="en" sz="1100"/>
              <a:t>  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2487225" y="4057225"/>
            <a:ext cx="3347400" cy="5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BFGS(or LBFGS)/ Gradient Descent (works with more number of steps). 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2541500" y="601025"/>
            <a:ext cx="3695400" cy="7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Bayesian Perspective</a:t>
            </a:r>
            <a:endParaRPr sz="2200" b="1" i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2487225" y="2741550"/>
            <a:ext cx="43761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2" name="Google Shape;112;p17" title="{&quot;red&quot;:115,&quot;green&quot;:115,&quot;blue&quot;:115,&quot;origURL&quot;:&quot;https://www.codecogs.com/eqnedit.php?latex=%5Cmathbf%7Bx%7D%5E%7B(k%2B1)%7D%20%3D%20%5Cmathbf%7Bx%7D%5E%7B(k)%7D%20-%20%5Cnu%20%5C%2C%20%5Cnabla_%7B%5Cmathbf%7Bx%7D%7D%20%5Cmathcal%7BJ%7D%5C!%5Cleft(%5Cmathbf%7Bx%7D%5E%7B(k)%7D%2C%20%5Cmathbf%7By%7D%5Cright)#0&quot;,&quot;size&quot;:18,&quot;width&quot;:228.35433070866142,&quot;height&quot;:34.06299212598425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5400" y="3296250"/>
            <a:ext cx="3267600" cy="319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7" title="{&quot;red&quot;:115,&quot;green&quot;:115,&quot;blue&quot;:115,&quot;origURL&quot;:&quot;https://saxarona.github.io/mathjax-viewer/?input=%20p%5Cleft%20(%20%5Cmathbf%7Bx%7D_1%20%7C%20%5Cmathbf%7By%7D%20%5Cright%20)%20%5Cpropto%20%5Cexp%20%5Cleft%20%5B%20-%5Cfrac%7B1%7D%7B2%7D%20%0A%20%20%20%20%5Cmathcal%7BJ%7D%20%5Cleft(%20%5Cmathbf%7Bx%7D_1%2C%5Cmathbf%7By%7D%20%5Cright%20)%0A%20%20%20%20%20%5Cright%20%5D%20#0&quot;,&quot;size&quot;:24,&quot;width&quot;:503.6692913385827,&quot;height&quot;:205.60629921259843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42125" y="1298375"/>
            <a:ext cx="3031184" cy="56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9" name="Google Shape;119;p18"/>
          <p:cNvSpPr txBox="1"/>
          <p:nvPr/>
        </p:nvSpPr>
        <p:spPr>
          <a:xfrm>
            <a:off x="943768" y="576723"/>
            <a:ext cx="6075000" cy="6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325" tIns="44325" rIns="44325" bIns="443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46"/>
              <a:buFont typeface="Helvetica Neue"/>
              <a:buNone/>
            </a:pPr>
            <a:r>
              <a:rPr lang="en" sz="1746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Flow matching path from a Gaussian space to the targeted physical space</a:t>
            </a:r>
            <a:endParaRPr sz="1358"/>
          </a:p>
        </p:txBody>
      </p:sp>
      <p:pic>
        <p:nvPicPr>
          <p:cNvPr id="120" name="Google Shape;120;p18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6755" y="2452951"/>
            <a:ext cx="1021411" cy="222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42758" y="2441503"/>
            <a:ext cx="1174131" cy="24560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8"/>
          <p:cNvSpPr/>
          <p:nvPr/>
        </p:nvSpPr>
        <p:spPr>
          <a:xfrm>
            <a:off x="1134348" y="2376359"/>
            <a:ext cx="4897260" cy="502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46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88700" tIns="44350" rIns="88700" bIns="443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8"/>
              <a:buFont typeface="Arial"/>
              <a:buNone/>
            </a:pPr>
            <a:endParaRPr sz="13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18" descr="Screenshot 2026-04-30 at 17.20.19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05887" y="2790238"/>
            <a:ext cx="648761" cy="71661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 txBox="1"/>
          <p:nvPr/>
        </p:nvSpPr>
        <p:spPr>
          <a:xfrm>
            <a:off x="7231425" y="3507494"/>
            <a:ext cx="1174200" cy="3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325" tIns="44325" rIns="44325" bIns="44325" anchor="ctr" anchorCtr="0">
            <a:normAutofit fontScale="77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lang="en" sz="194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Observations</a:t>
            </a:r>
            <a:endParaRPr sz="1358"/>
          </a:p>
        </p:txBody>
      </p:sp>
      <p:pic>
        <p:nvPicPr>
          <p:cNvPr id="125" name="Google Shape;125;p18" descr="Screenshot 2026-04-30 at 17.20.0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94110" y="1321250"/>
            <a:ext cx="648761" cy="716612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 txBox="1"/>
          <p:nvPr/>
        </p:nvSpPr>
        <p:spPr>
          <a:xfrm>
            <a:off x="7309539" y="1996803"/>
            <a:ext cx="1018200" cy="3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325" tIns="44325" rIns="44325" bIns="4432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40"/>
              <a:buFont typeface="Calibri"/>
              <a:buNone/>
            </a:pPr>
            <a:r>
              <a:rPr lang="en" sz="194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State</a:t>
            </a:r>
            <a:endParaRPr sz="1358"/>
          </a:p>
        </p:txBody>
      </p:sp>
      <p:pic>
        <p:nvPicPr>
          <p:cNvPr id="127" name="Google Shape;127;p18" descr="Imag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3779" y="2118765"/>
            <a:ext cx="395737" cy="15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 descr="Imag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89287" y="2118765"/>
            <a:ext cx="390597" cy="1541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9" name="Google Shape;129;p18"/>
          <p:cNvCxnSpPr/>
          <p:nvPr/>
        </p:nvCxnSpPr>
        <p:spPr>
          <a:xfrm rot="10800000" flipH="1">
            <a:off x="6440975" y="1980183"/>
            <a:ext cx="1011900" cy="403500"/>
          </a:xfrm>
          <a:prstGeom prst="straightConnector1">
            <a:avLst/>
          </a:prstGeom>
          <a:noFill/>
          <a:ln w="2465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30" name="Google Shape;130;p18"/>
          <p:cNvCxnSpPr/>
          <p:nvPr/>
        </p:nvCxnSpPr>
        <p:spPr>
          <a:xfrm>
            <a:off x="6679872" y="2737122"/>
            <a:ext cx="534900" cy="433200"/>
          </a:xfrm>
          <a:prstGeom prst="straightConnector1">
            <a:avLst/>
          </a:prstGeom>
          <a:noFill/>
          <a:ln w="2465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pic>
        <p:nvPicPr>
          <p:cNvPr id="131" name="Google Shape;131;p18" descr="Imag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839297" y="2070563"/>
            <a:ext cx="1732702" cy="22271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 txBox="1"/>
          <p:nvPr/>
        </p:nvSpPr>
        <p:spPr>
          <a:xfrm>
            <a:off x="490468" y="3079359"/>
            <a:ext cx="6075000" cy="2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325" tIns="44325" rIns="44325" bIns="443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46"/>
              <a:buFont typeface="Helvetica Neue"/>
              <a:buNone/>
            </a:pPr>
            <a:endParaRPr sz="1358"/>
          </a:p>
        </p:txBody>
      </p:sp>
      <p:pic>
        <p:nvPicPr>
          <p:cNvPr id="133" name="Google Shape;133;p18" descr="Imag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454675" y="2892225"/>
            <a:ext cx="2376474" cy="485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8"/>
          <p:cNvSpPr txBox="1"/>
          <p:nvPr/>
        </p:nvSpPr>
        <p:spPr>
          <a:xfrm>
            <a:off x="1225800" y="3642625"/>
            <a:ext cx="29064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325" tIns="44325" rIns="44325" bIns="443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46"/>
              <a:buFont typeface="Helvetica Neue"/>
              <a:buNone/>
            </a:pPr>
            <a:r>
              <a:rPr lang="en" sz="1546" b="1">
                <a:latin typeface="Helvetica Neue"/>
                <a:ea typeface="Helvetica Neue"/>
                <a:cs typeface="Helvetica Neue"/>
                <a:sym typeface="Helvetica Neue"/>
              </a:rPr>
              <a:t>All we need is an estimator:</a:t>
            </a:r>
            <a:endParaRPr sz="1158"/>
          </a:p>
        </p:txBody>
      </p:sp>
      <p:pic>
        <p:nvPicPr>
          <p:cNvPr id="135" name="Google Shape;135;p18" title="{&quot;red&quot;:0,&quot;green&quot;:0,&quot;blue&quot;:0,&quot;origURL&quot;:&quot;https://saxarona.github.io/mathjax-viewer/?input=%5Cmathbb%7BE%7D%5Cleft%20%5B%20%5Cmathbf%7Bx%7D_1%20%7C%20%5Cmathbf%7By%7D%20%2C%20%5Cmathbf%7Bx%7D_%5Ctau%20%5Cright%20%5D#0&quot;,&quot;size&quot;:24,&quot;width&quot;:287.5275590551181,&quot;height&quot;:49.39370078740158}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621606" y="3653700"/>
            <a:ext cx="1449820" cy="2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8"/>
          <p:cNvSpPr txBox="1"/>
          <p:nvPr/>
        </p:nvSpPr>
        <p:spPr>
          <a:xfrm>
            <a:off x="5244850" y="4654425"/>
            <a:ext cx="32187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Lipman et al., 2023; Albergo et al., 2025</a:t>
            </a:r>
            <a:endParaRPr sz="11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42" name="Google Shape;142;p19"/>
          <p:cNvSpPr txBox="1"/>
          <p:nvPr/>
        </p:nvSpPr>
        <p:spPr>
          <a:xfrm>
            <a:off x="1089825" y="1543550"/>
            <a:ext cx="6709200" cy="7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Can DA algorithms be used</a:t>
            </a:r>
            <a:endParaRPr sz="20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as the estimator?</a:t>
            </a:r>
            <a:endParaRPr sz="20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p19"/>
          <p:cNvSpPr txBox="1"/>
          <p:nvPr/>
        </p:nvSpPr>
        <p:spPr>
          <a:xfrm>
            <a:off x="983025" y="2505525"/>
            <a:ext cx="3967800" cy="18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We have no training data but a da solver with the observations can give us an estimate. </a:t>
            </a:r>
            <a:endParaRPr sz="15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We choose variational data assimilation in (weak-4dvar form).</a:t>
            </a:r>
            <a:endParaRPr sz="15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4" name="Google Shape;144;p19" title="flow_matching_4dvar_vertical.gif"/>
          <p:cNvPicPr preferRelativeResize="0"/>
          <p:nvPr/>
        </p:nvPicPr>
        <p:blipFill rotWithShape="1">
          <a:blip r:embed="rId3">
            <a:alphaModFix/>
          </a:blip>
          <a:srcRect l="-1310" r="1310"/>
          <a:stretch/>
        </p:blipFill>
        <p:spPr>
          <a:xfrm>
            <a:off x="5211675" y="170375"/>
            <a:ext cx="3420300" cy="4408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45" name="Google Shape;145;p19"/>
          <p:cNvSpPr txBox="1"/>
          <p:nvPr/>
        </p:nvSpPr>
        <p:spPr>
          <a:xfrm>
            <a:off x="917325" y="736575"/>
            <a:ext cx="39678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Flow-matching trains a network </a:t>
            </a:r>
            <a:endParaRPr sz="16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to learn this estimator !!</a:t>
            </a:r>
            <a:endParaRPr sz="16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51" name="Google Shape;151;p20"/>
          <p:cNvSpPr txBox="1"/>
          <p:nvPr/>
        </p:nvSpPr>
        <p:spPr>
          <a:xfrm>
            <a:off x="686850" y="901825"/>
            <a:ext cx="3767100" cy="4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820549" y="1145625"/>
            <a:ext cx="7015200" cy="33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-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3" name="Google Shape;153;p20" title="{&quot;red&quot;:115,&quot;green&quot;:115,&quot;blue&quot;:115,&quot;origURL&quot;:&quot;https://saxarona.github.io/mathjax-viewer/?input=%20%5Cmathbf%7Bx%7D_1%20%5Csim%20%5Cpi_1%20%5Cmbox%7B%20with%20%7D%20%5Cpi_1%20%5Cleft(%20%5Cmathbf%7Bx%7D_1%20%5Cright%20)%20%5Cpropto%20%5Cexp%20%5Cleft%20%5B%20-%20%5Cfrac%7B1%7D%7B2%7D%5Cleft%20%5C%7C%20%5Cmathbf%7Bx%7D_1%20-%20%5CPhi%20%5Cleft%20(%20%20%5Cmathbf%7Bx%7D_1%20%5Cright%20)%5Cright%20%5C%7C%5E2_%5Cmathbf%7BQ%7D%20%5Cright%20%5D#0&quot;,&quot;size&quot;:24,&quot;width&quot;:384.56692913385825,&quot;height&quot;:205.6062992125984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5000" y="1111375"/>
            <a:ext cx="4813200" cy="5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0"/>
          <p:cNvSpPr txBox="1"/>
          <p:nvPr/>
        </p:nvSpPr>
        <p:spPr>
          <a:xfrm>
            <a:off x="2574600" y="469225"/>
            <a:ext cx="47115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Bridging </a:t>
            </a:r>
            <a:r>
              <a:rPr lang="en" sz="2100" b="1" i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4DVar</a:t>
            </a:r>
            <a:r>
              <a:rPr lang="en" sz="21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" sz="2100" b="1" i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Flow-matching</a:t>
            </a:r>
            <a:r>
              <a:rPr lang="en" sz="21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2100" b="1" i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5" name="Google Shape;155;p20" title="{&quot;red&quot;:115,&quot;green&quot;:115,&quot;blue&quot;:115,&quot;origURL&quot;:&quot;https://saxarona.github.io/mathjax-viewer/?input=%5Cmathbf%7Bx%7D_%5Ctau%20%3D%20%5Calpha_%5Ctau%20%5Ccdot%20%5Cmathbf%7Bx%7D_0%20%2B%20%5Cbeta_%5Ctau%20%5Ccdot%20%5Cmathbf%7Bx%7D_1%2C%20%5C%20%5C%20%5Cforall%20%5Ctau%20%5Cin%20%5B0%2C1%5D#0&quot;,&quot;size&quot;:24,&quot;width&quot;:552.3779527559055,&quot;height&quot;:261.3307086614173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6575" y="2247125"/>
            <a:ext cx="3705262" cy="25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 title="{&quot;red&quot;:115,&quot;green&quot;:115,&quot;blue&quot;:115,&quot;origURL&quot;:&quot;https://saxarona.github.io/mathjax-viewer/?input=%20%5Cmathbf%7Bx%7D_0%20%5Csim%20%5Cmathcal%7BN%7D%5Cleft%20(%200%2C%20%5Cmathbf%7B1%7D_d%20%5Cright%20)#0&quot;,&quot;size&quot;:24,&quot;width&quot;:384.56692913385825,&quot;height&quot;:205.60629921259843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21775" y="1257000"/>
            <a:ext cx="1551921" cy="25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0" title="{&quot;red&quot;:115,&quot;green&quot;:115,&quot;blue&quot;:115,&quot;origURL&quot;:&quot;https://saxarona.github.io/mathjax-viewer/?input=%5Cmathcal%7BJ%7D_%7B%5Ctau%7D%20%5Cleft(%20%5Cmathbf%7Bx%7D_1%2C%5Cmathbf%7Bx%7D_%5Ctau%2C%5Cmathbf%7By%7D%20%5Cright%20)%20%3D%20%0A%20%20%20%20%5Cleft%20%5C%7C%5Cmathbf%7By%7D%20-%20%5Cmathcal%7BH%7D(%5Cmathbf%7Bx%7D_1)%5Cright%20%5C%7C%5E2_%5Cmathcal%7BR%7D%20%2B%20%20%5Cleft%20%5C%7C%5Cmathbf%7Bx%7D_1-%20%5Cphi%20%5Cleft%20(%20%5Cmathbf%7Bx%7D_1%20%5Cright%20)%20%5Cright%20%5C%7C%5E2_%7B%5Cmathbf%7BQ%7D%7D%20%2B%20%5Cfrac%7B%5Cbeta_%5Ctau%5E2%7D%7B%5Calpha_%5Ctau%5E2%5Csigma_0%5E2%7D%20%5Cleft%20%5C%7C%20%5Cbeta_%5Ctau%5E%7B-1%7D%5Cmathbf%7Bx%7D_%5Ctau%20-%20%5Cmathbf%7Bx%7D_1%20%5Cright%20%5C%7C%5E2%20%0A#0&quot;,&quot;size&quot;:24,&quot;width&quot;:552.3779527559055,&quot;height&quot;:261.3307086614173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61600" y="2754600"/>
            <a:ext cx="7488250" cy="64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0"/>
          <p:cNvSpPr/>
          <p:nvPr/>
        </p:nvSpPr>
        <p:spPr>
          <a:xfrm>
            <a:off x="734075" y="2124275"/>
            <a:ext cx="7934100" cy="15159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" name="Google Shape;159;p20"/>
          <p:cNvSpPr txBox="1"/>
          <p:nvPr/>
        </p:nvSpPr>
        <p:spPr>
          <a:xfrm>
            <a:off x="1957525" y="3939075"/>
            <a:ext cx="53919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The cost function depends on flow-matching time!</a:t>
            </a:r>
            <a:endParaRPr sz="1800" i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65" name="Google Shape;165;p21"/>
          <p:cNvSpPr txBox="1"/>
          <p:nvPr/>
        </p:nvSpPr>
        <p:spPr>
          <a:xfrm>
            <a:off x="686850" y="901825"/>
            <a:ext cx="3767100" cy="4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820549" y="1145625"/>
            <a:ext cx="7015200" cy="33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-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7" name="Google Shape;167;p21" title="{&quot;red&quot;:115,&quot;green&quot;:115,&quot;blue&quot;:115,&quot;origURL&quot;:&quot;https://saxarona.github.io/mathjax-viewer/?input=%20p%5Cleft%20(%20%5Cmathbf%7Bx%7D_1%20%2C%20%5Cmathbf%7Bx%7D_%5Ctau%2C%20%5Cmathbf%7By%7D%20%5Cright%20)%20%5Cpropto%20%5Cexp%20%5Cleft%20%5B%20-%5Cfrac%7B1%7D%7B2%7D%20%0A%20%20%20%20%5Cmathcal%7BJ%7D_%7B%5Ctau%7D%20%5Cleft(%20%5Cmathbf%7Bx%7D_1%2C%5Cmathbf%7Bx%7D_%5Ctau%2C%5Cmathbf%7By%7D%20%5Cright%20)%0A%20%20%20%20%20%5Cright%20%5D%20#0&quot;,&quot;size&quot;:24,&quot;width&quot;:503.6692913385827,&quot;height&quot;:205.6062992125984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3700" y="3846700"/>
            <a:ext cx="4086199" cy="64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 title="{&quot;red&quot;:115,&quot;green&quot;:115,&quot;blue&quot;:115,&quot;origURL&quot;:&quot;https://saxarona.github.io/mathjax-viewer/?input=%20%5Cmathbf%7Bx%7D_1%20%5Csim%20%5Cpi_1%20%5Cmbox%7B%20with%20%7D%20%5Cpi_1%20%5Cleft(%20%5Cmathbf%7Bx%7D_1%20%5Cright%20)%20%5Cpropto%20%5Cexp%20%5Cleft%20%5B%20-%20%5Cfrac%7B1%7D%7B2%7D%5Cleft%20%5C%7C%20%5Cmathbf%7Bx%7D_1%20-%20%5CPhi%20%5Cleft%20(%20%20%5Cmathbf%7Bx%7D_1%20%5Cright%20)%5Cright%20%5C%7C%5E2_%5Cmathbf%7BQ%7D%20%5Cright%20%5D#0&quot;,&quot;size&quot;:24,&quot;width&quot;:384.56692913385825,&quot;height&quot;:205.60629921259843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5000" y="1111375"/>
            <a:ext cx="4813200" cy="5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1"/>
          <p:cNvSpPr txBox="1"/>
          <p:nvPr/>
        </p:nvSpPr>
        <p:spPr>
          <a:xfrm>
            <a:off x="2574600" y="469225"/>
            <a:ext cx="47115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Bridging </a:t>
            </a:r>
            <a:r>
              <a:rPr lang="en" sz="2100" b="1" i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4DVar</a:t>
            </a:r>
            <a:r>
              <a:rPr lang="en" sz="21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" sz="2100" b="1" i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Flow-matching</a:t>
            </a:r>
            <a:r>
              <a:rPr lang="en" sz="21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2100" b="1" i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0" name="Google Shape;170;p21" title="{&quot;red&quot;:115,&quot;green&quot;:115,&quot;blue&quot;:115,&quot;origURL&quot;:&quot;https://saxarona.github.io/mathjax-viewer/?input=%5Cmathbf%7Bx%7D_%5Ctau%20%3D%20%5Calpha_%5Ctau%20%5Ccdot%20%5Cmathbf%7Bx%7D_0%20%2B%20%5Cbeta_%5Ctau%20%5Ccdot%20%5Cmathbf%7Bx%7D_1%2C%20%5C%20%5C%20%5Cforall%20%5Ctau%20%5Cin%20%5B0%2C1%5D#0&quot;,&quot;size&quot;:24,&quot;width&quot;:552.3779527559055,&quot;height&quot;:261.3307086614173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16575" y="2247125"/>
            <a:ext cx="3705262" cy="25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1" title="{&quot;red&quot;:115,&quot;green&quot;:115,&quot;blue&quot;:115,&quot;origURL&quot;:&quot;https://saxarona.github.io/mathjax-viewer/?input=%20%5Cmathbf%7Bx%7D_0%20%5Csim%20%5Cmathcal%7BN%7D%5Cleft%20(%200%2C%20%5Cmathbf%7B1%7D_d%20%5Cright%20)#0&quot;,&quot;size&quot;:24,&quot;width&quot;:384.56692913385825,&quot;height&quot;:205.60629921259843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21775" y="1257000"/>
            <a:ext cx="1551921" cy="25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1" title="{&quot;red&quot;:115,&quot;green&quot;:115,&quot;blue&quot;:115,&quot;origURL&quot;:&quot;https://saxarona.github.io/mathjax-viewer/?input=%5Cmathcal%7BJ%7D_%7B%5Ctau%7D%20%5Cleft(%20%5Cmathbf%7Bx%7D_1%2C%5Cmathbf%7Bx%7D_%5Ctau%2C%5Cmathbf%7By%7D%20%5Cright%20)%20%3D%20%0A%20%20%20%20%5Cleft%20%5C%7C%5Cmathbf%7By%7D%20-%20%5Cmathcal%7BH%7D(%5Cmathbf%7Bx%7D_1)%5Cright%20%5C%7C%5E2_%5Cmathcal%7BR%7D%20%2B%20%20%5Cleft%20%5C%7C%5Cmathbf%7Bx%7D_1-%20%5Cphi%20%5Cleft%20(%20%5Cmathbf%7Bx%7D_1%20%5Cright%20)%20%5Cright%20%5C%7C%5E2_%7B%5Cmathbf%7BQ%7D%7D%20%2B%20%5Cfrac%7B%5Cbeta_%5Ctau%5E2%7D%7B%5Calpha_%5Ctau%5E2%5Csigma_0%5E2%7D%20%5Cleft%20%5C%7C%20%5Cbeta_%5Ctau%5E%7B-1%7D%5Cmathbf%7Bx%7D_%5Ctau%20-%20%5Cmathbf%7Bx%7D_1%20%5Cright%20%5C%7C%5E2%20%0A#0&quot;,&quot;size&quot;:24,&quot;width&quot;:552.3779527559055,&quot;height&quot;:261.3307086614173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61600" y="2754600"/>
            <a:ext cx="7488250" cy="64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1"/>
          <p:cNvSpPr/>
          <p:nvPr/>
        </p:nvSpPr>
        <p:spPr>
          <a:xfrm>
            <a:off x="734075" y="1961537"/>
            <a:ext cx="7934100" cy="1678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79" name="Google Shape;179;p22"/>
          <p:cNvSpPr txBox="1"/>
          <p:nvPr/>
        </p:nvSpPr>
        <p:spPr>
          <a:xfrm>
            <a:off x="1212025" y="684450"/>
            <a:ext cx="56967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Corresponding </a:t>
            </a:r>
            <a:r>
              <a:rPr lang="en" sz="2300" b="1" i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Flow-matching</a:t>
            </a:r>
            <a:r>
              <a:rPr lang="en" sz="2300" b="1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ODE</a:t>
            </a:r>
            <a:endParaRPr sz="2300" b="1" i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0" name="Google Shape;180;p22"/>
          <p:cNvSpPr txBox="1"/>
          <p:nvPr/>
        </p:nvSpPr>
        <p:spPr>
          <a:xfrm>
            <a:off x="1010000" y="1768250"/>
            <a:ext cx="6653400" cy="25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With Boundary conditions on       &amp;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1" name="Google Shape;181;p22" title="{&quot;red&quot;:115,&quot;green&quot;:115,&quot;blue&quot;:115,&quot;origURL&quot;:&quot;https://saxarona.github.io/mathjax-viewer/?input=%5Cmathbf%7Bx%7D_0%20%5Csim%20%5Cmathcal%7BN%7D%5Cleft%20(%200%2C%20%5Cmathbb%7B1%7D%20%5Cright%20)%20#0&quot;,&quot;size&quot;:24,&quot;width&quot;:523.8897637795276,&quot;height&quot;:214.51181102362204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3375" y="1606363"/>
            <a:ext cx="1502251" cy="26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2" title="{&quot;red&quot;:115,&quot;green&quot;:115,&quot;blue&quot;:115,&quot;origURL&quot;:&quot;https://saxarona.github.io/mathjax-viewer/?input=%5Cfrac%7Bd%20%5Cmathbf%7Bx%7D_%5Ctau%7D%7Bd%5Ctau%7D%20%3D%20%5Cdisplaystyle%20%20%5Cfrac%7B%5Cdot%7B%5Calpha%7D_%5Ctau%7D%7B%5Calpha_%5Ctau%7D%20%5Cmathbf%7Bx%7D_%5Ctau%20%2B%20%5Cleft%20(%20%5Cdot%7B%5Cbeta%7D_%5Ctau%20-%20%5Cbeta_%5Ctau%20%5Cfrac%7B%5Cdot%7B%5Calpha%7D_%5Ctau%7D%7B%5Calpha_%5Ctau%7D%20%5Cright%20)%5Cmathbb%7BE%7D%5Cleft%20(%20%5Cmathbf%7Bx%7D_1%20%7C%20%5Cmathbf%7Bx%7D_%5Ctau%2C%20%5Cmathbf%7By%7D%20%5Cright%20)#0&quot;,&quot;size&quot;:24,&quot;width&quot;:523.8897637795276,&quot;height&quot;:214.51181102362204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9900" y="2202359"/>
            <a:ext cx="4919549" cy="644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2" title="{&quot;red&quot;:115,&quot;green&quot;:115,&quot;blue&quot;:115,&quot;origURL&quot;:&quot;https://saxarona.github.io/mathjax-viewer/?input=%5Calpha#0&quot;,&quot;size&quot;:24,&quot;width&quot;:523.8897637795276,&quot;height&quot;:214.51181102362204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1500" y="3339931"/>
            <a:ext cx="134800" cy="97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2" title="{&quot;red&quot;:115,&quot;green&quot;:115,&quot;blue&quot;:115,&quot;origURL&quot;:&quot;https://saxarona.github.io/mathjax-viewer/?input=%5Cbeta#0&quot;,&quot;size&quot;:24,&quot;width&quot;:523.8897637795276,&quot;height&quot;:214.51181102362204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97895" y="3298620"/>
            <a:ext cx="134810" cy="21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2" title="{&quot;red&quot;:115,&quot;green&quot;:115,&quot;blue&quot;:115,&quot;origURL&quot;:&quot;https://saxarona.github.io/mathjax-viewer/?input=%5Calpha_1%3D%5Cbeta_0%3D0#0&quot;,&quot;size&quot;:24,&quot;width&quot;:523.8897637795276,&quot;height&quot;:214.51181102362204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03425" y="3747424"/>
            <a:ext cx="1282575" cy="21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2" title="{&quot;red&quot;:115,&quot;green&quot;:115,&quot;blue&quot;:115,&quot;origURL&quot;:&quot;https://saxarona.github.io/mathjax-viewer/?input=%5Calpha_0%3D%5Cbeta_1%3D1#0&quot;,&quot;size&quot;:24,&quot;width&quot;:523.8897637795276,&quot;height&quot;:214.51181102362204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97843" y="3747425"/>
            <a:ext cx="1282633" cy="21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fa80f2c8-b5cb-477e-9006-26fee960afe9}" enabled="1" method="Privileged" siteId="{70a6eba4-9671-45d2-b83e-432e0650224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731</Words>
  <Application>Microsoft Macintosh PowerPoint</Application>
  <PresentationFormat>On-screen Show (16:9)</PresentationFormat>
  <Paragraphs>121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Merriweather</vt:lpstr>
      <vt:lpstr>Arial</vt:lpstr>
      <vt:lpstr>Helvetica Neue</vt:lpstr>
      <vt:lpstr>Roboto</vt:lpstr>
      <vt:lpstr>Calibri</vt:lpstr>
      <vt:lpstr>Material</vt:lpstr>
      <vt:lpstr>Posterior Sampling in Variational Data Assimilation via Flow-matching</vt:lpstr>
      <vt:lpstr>PowerPoint Presentation</vt:lpstr>
      <vt:lpstr>Background: 4DVar Data Assimilation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Sampling the posterior (different I.C.)</vt:lpstr>
      <vt:lpstr>PowerPoint Presentation</vt:lpstr>
      <vt:lpstr>PowerPoint Presentation</vt:lpstr>
      <vt:lpstr>PowerPoint Presentation</vt:lpstr>
      <vt:lpstr>From 4DVar-FM to 4DVarNet-FM [Fablet et al., 2021]</vt:lpstr>
      <vt:lpstr>Conclusions  &amp;  Future work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Patrick N. Raanes</cp:lastModifiedBy>
  <cp:revision>1</cp:revision>
  <dcterms:modified xsi:type="dcterms:W3CDTF">2026-06-17T10:08:28Z</dcterms:modified>
</cp:coreProperties>
</file>