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3"/>
    <p:restoredTop sz="94673"/>
  </p:normalViewPr>
  <p:slideViewPr>
    <p:cSldViewPr snapToGrid="0">
      <p:cViewPr varScale="1">
        <p:scale>
          <a:sx n="169" d="100"/>
          <a:sy n="169" d="100"/>
        </p:scale>
        <p:origin x="192" y="2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ebf0b1be1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g3ebf0b1be1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ec59e70760_0_2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3ec59e70760_0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ec59e70760_0_1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g3ec59e70760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ec59e70760_0_2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g3ec59e70760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ec59e70760_0_2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g3ec59e70760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ec59e70760_0_2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ec59e70760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ec59e70760_0_2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g3ec59e70760_0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ec59e70760_0_2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3ec59e70760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ec59e70760_0_3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g3ec59e70760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ebf0b1be15_0_2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g3ebf0b1be15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ec59e70760_0_1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g3ec59e70760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ec1c467572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g3ec1c4675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ec59e70760_0_3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g3ec59e70760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ebf0b1be15_0_3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g3ebf0b1be15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ec59e70760_0_3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g3ec59e70760_0_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ec59e70760_0_3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3ec59e70760_0_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ec59e70760_0_1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g3ec59e70760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ebf0b1be15_0_3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g3ebf0b1be15_0_3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ec59e70760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g3ec59e7076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ec1c467572_0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g3ec1c46757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ec1c467572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3ec1c467572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ec59e70760_0_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3ec59e70760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ec1c467572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g3ec1c467572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ec59e70760_0_1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g3ec59e70760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ec59e70760_0_1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g3ec59e70760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sside med innrykk">
  <p:cSld name="Innholdsside med innrykk">
    <p:bg>
      <p:bgPr>
        <a:solidFill>
          <a:srgbClr val="F7F8F9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0" y="1"/>
            <a:ext cx="9201000" cy="1028700"/>
          </a:xfrm>
          <a:prstGeom prst="rect">
            <a:avLst/>
          </a:prstGeom>
          <a:solidFill>
            <a:srgbClr val="EAEAED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13"/>
          <p:cNvSpPr/>
          <p:nvPr/>
        </p:nvSpPr>
        <p:spPr>
          <a:xfrm>
            <a:off x="-9205" y="1028701"/>
            <a:ext cx="9201000" cy="4114800"/>
          </a:xfrm>
          <a:prstGeom prst="rect">
            <a:avLst/>
          </a:prstGeom>
          <a:solidFill>
            <a:srgbClr val="F7F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1"/>
          </p:nvPr>
        </p:nvSpPr>
        <p:spPr>
          <a:xfrm>
            <a:off x="216319" y="260335"/>
            <a:ext cx="86193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103B33"/>
              </a:buClr>
              <a:buSzPts val="1200"/>
              <a:buNone/>
              <a:defRPr sz="1200" b="1">
                <a:solidFill>
                  <a:srgbClr val="103B3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900"/>
              <a:buChar char="✔"/>
              <a:defRPr sz="900">
                <a:solidFill>
                  <a:schemeClr val="accent5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900"/>
              <a:buChar char="✔"/>
              <a:defRPr sz="900">
                <a:solidFill>
                  <a:schemeClr val="accent5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900"/>
              <a:buChar char="✔"/>
              <a:defRPr sz="900">
                <a:solidFill>
                  <a:schemeClr val="accent5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900"/>
              <a:buChar char="✔"/>
              <a:defRPr sz="900">
                <a:solidFill>
                  <a:schemeClr val="accent5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216319" y="514351"/>
            <a:ext cx="8619300" cy="4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36B"/>
              </a:buClr>
              <a:buSzPts val="2100"/>
              <a:buFont typeface="Calibri"/>
              <a:buNone/>
              <a:defRPr sz="2100" b="0" i="0">
                <a:solidFill>
                  <a:srgbClr val="00636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2"/>
          </p:nvPr>
        </p:nvSpPr>
        <p:spPr>
          <a:xfrm>
            <a:off x="216319" y="1330723"/>
            <a:ext cx="86193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93B4CC"/>
              </a:buClr>
              <a:buSzPts val="1200"/>
              <a:buNone/>
              <a:defRPr sz="1200" b="1">
                <a:solidFill>
                  <a:srgbClr val="93B4C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900"/>
              <a:buChar char="✔"/>
              <a:defRPr sz="900">
                <a:solidFill>
                  <a:schemeClr val="accent5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900"/>
              <a:buChar char="✔"/>
              <a:defRPr sz="900">
                <a:solidFill>
                  <a:schemeClr val="accent5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900"/>
              <a:buChar char="✔"/>
              <a:defRPr sz="900">
                <a:solidFill>
                  <a:schemeClr val="accent5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900"/>
              <a:buChar char="✔"/>
              <a:defRPr sz="900">
                <a:solidFill>
                  <a:schemeClr val="accent5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3"/>
          </p:nvPr>
        </p:nvSpPr>
        <p:spPr>
          <a:xfrm>
            <a:off x="216319" y="1710409"/>
            <a:ext cx="8619300" cy="29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984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EC7D30"/>
              </a:buClr>
              <a:buSzPts val="1100"/>
              <a:buFont typeface="Noto Sans Symbols"/>
              <a:buChar char="✔"/>
              <a:defRPr sz="900" b="0">
                <a:solidFill>
                  <a:srgbClr val="103B3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900"/>
              <a:buChar char="✔"/>
              <a:defRPr sz="900">
                <a:solidFill>
                  <a:schemeClr val="accent5"/>
                </a:solidFill>
              </a:defRPr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900"/>
              <a:buChar char="✔"/>
              <a:defRPr sz="900">
                <a:solidFill>
                  <a:schemeClr val="accent5"/>
                </a:solidFill>
              </a:defRPr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900"/>
              <a:buChar char="✔"/>
              <a:defRPr sz="900">
                <a:solidFill>
                  <a:schemeClr val="accent5"/>
                </a:solidFill>
              </a:defRPr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900"/>
              <a:buChar char="✔"/>
              <a:defRPr sz="900">
                <a:solidFill>
                  <a:schemeClr val="accent5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57" name="Google Shape;57;p13" descr="Et bilde som inneholder tekst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86361" y="248510"/>
            <a:ext cx="458390" cy="489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rgbClr val="757575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hyperlink" Target="https://github.com/marinadmo/rtm_da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github.com/nansencenter/NEDAS" TargetMode="External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mailto:yue.ying@nersc.no" TargetMode="External"/><Relationship Id="rId4" Type="http://schemas.openxmlformats.org/officeDocument/2006/relationships/hyperlink" Target="https://github.com/myying/NEDAS_tutorial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hyperlink" Target="https://github.com/myying/NEDAS_tutorial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/>
          <p:nvPr/>
        </p:nvSpPr>
        <p:spPr>
          <a:xfrm>
            <a:off x="233800" y="943945"/>
            <a:ext cx="8634300" cy="1573500"/>
          </a:xfrm>
          <a:prstGeom prst="rect">
            <a:avLst/>
          </a:prstGeom>
          <a:solidFill>
            <a:srgbClr val="F3F3F3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9" name="Google Shape;69;p15" title="nersc_new_logo_jubileum.png"/>
          <p:cNvPicPr preferRelativeResize="0"/>
          <p:nvPr/>
        </p:nvPicPr>
        <p:blipFill rotWithShape="1">
          <a:blip r:embed="rId3">
            <a:alphaModFix/>
          </a:blip>
          <a:srcRect t="-4002" r="-8743" b="-5336"/>
          <a:stretch/>
        </p:blipFill>
        <p:spPr>
          <a:xfrm>
            <a:off x="8253900" y="4010025"/>
            <a:ext cx="714051" cy="960998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/>
        </p:nvSpPr>
        <p:spPr>
          <a:xfrm>
            <a:off x="852737" y="1101407"/>
            <a:ext cx="77262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chemeClr val="dk1"/>
                </a:solidFill>
              </a:rPr>
              <a:t>New features in NEDAS  v1.2.0 and applications in geophysical data assimilation</a:t>
            </a:r>
            <a:endParaRPr sz="1100"/>
          </a:p>
        </p:txBody>
      </p:sp>
      <p:sp>
        <p:nvSpPr>
          <p:cNvPr id="71" name="Google Shape;71;p15"/>
          <p:cNvSpPr txBox="1"/>
          <p:nvPr/>
        </p:nvSpPr>
        <p:spPr>
          <a:xfrm>
            <a:off x="2208394" y="2904472"/>
            <a:ext cx="4655400" cy="14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Yue (Michael) Ying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NERSC</a:t>
            </a:r>
            <a:endParaRPr sz="180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EnKF Workshop 202</a:t>
            </a:r>
            <a:r>
              <a:rPr lang="en" sz="1800">
                <a:solidFill>
                  <a:schemeClr val="dk1"/>
                </a:solidFill>
              </a:rPr>
              <a:t>6, Rosendal, Norway</a:t>
            </a:r>
            <a:endParaRPr sz="1100"/>
          </a:p>
        </p:txBody>
      </p:sp>
      <p:pic>
        <p:nvPicPr>
          <p:cNvPr id="72" name="Google Shape;72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69843" y="1044816"/>
            <a:ext cx="1351299" cy="63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4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Lorenz96 benchmark</a:t>
            </a:r>
            <a:endParaRPr sz="1100"/>
          </a:p>
        </p:txBody>
      </p:sp>
      <p:pic>
        <p:nvPicPr>
          <p:cNvPr id="204" name="Google Shape;20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825" y="1122950"/>
            <a:ext cx="3790775" cy="314427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4"/>
          <p:cNvSpPr txBox="1"/>
          <p:nvPr/>
        </p:nvSpPr>
        <p:spPr>
          <a:xfrm>
            <a:off x="654250" y="607375"/>
            <a:ext cx="2136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NEDAS results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06" name="Google Shape;206;p24"/>
          <p:cNvSpPr txBox="1"/>
          <p:nvPr/>
        </p:nvSpPr>
        <p:spPr>
          <a:xfrm>
            <a:off x="1701444" y="4133850"/>
            <a:ext cx="19065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Ensemble size</a:t>
            </a:r>
            <a:endParaRPr sz="1300">
              <a:solidFill>
                <a:schemeClr val="dk2"/>
              </a:solidFill>
            </a:endParaRPr>
          </a:p>
        </p:txBody>
      </p:sp>
      <p:pic>
        <p:nvPicPr>
          <p:cNvPr id="207" name="Google Shape;20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1325" y="971725"/>
            <a:ext cx="4544876" cy="3232751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4"/>
          <p:cNvSpPr txBox="1"/>
          <p:nvPr/>
        </p:nvSpPr>
        <p:spPr>
          <a:xfrm>
            <a:off x="4893299" y="630475"/>
            <a:ext cx="4250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Figure 5.7 from Marc Bocquet’s Lecture Notes</a:t>
            </a:r>
            <a:endParaRPr sz="1500">
              <a:solidFill>
                <a:schemeClr val="dk2"/>
              </a:solidFill>
            </a:endParaRPr>
          </a:p>
        </p:txBody>
      </p:sp>
      <p:sp>
        <p:nvSpPr>
          <p:cNvPr id="209" name="Google Shape;209;p24"/>
          <p:cNvSpPr txBox="1"/>
          <p:nvPr/>
        </p:nvSpPr>
        <p:spPr>
          <a:xfrm>
            <a:off x="4893300" y="4301275"/>
            <a:ext cx="40143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Also, from DAPPER’s basic_3.py</a:t>
            </a:r>
            <a:endParaRPr sz="1500">
              <a:solidFill>
                <a:schemeClr val="dk2"/>
              </a:solidFill>
            </a:endParaRPr>
          </a:p>
        </p:txBody>
      </p:sp>
      <p:pic>
        <p:nvPicPr>
          <p:cNvPr id="210" name="Google Shape;210;p24" title="nersc_new_logo_jubileum.png"/>
          <p:cNvPicPr preferRelativeResize="0"/>
          <p:nvPr/>
        </p:nvPicPr>
        <p:blipFill rotWithShape="1">
          <a:blip r:embed="rId5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4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 9/24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5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TOPAZ: calibration of ensemble spread</a:t>
            </a:r>
            <a:endParaRPr sz="1100"/>
          </a:p>
        </p:txBody>
      </p:sp>
      <p:pic>
        <p:nvPicPr>
          <p:cNvPr id="217" name="Google Shape;217;p25" title="nersc_new_logo_jubileum.png"/>
          <p:cNvPicPr preferRelativeResize="0"/>
          <p:nvPr/>
        </p:nvPicPr>
        <p:blipFill rotWithShape="1">
          <a:blip r:embed="rId3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5"/>
          <p:cNvPicPr preferRelativeResize="0"/>
          <p:nvPr/>
        </p:nvPicPr>
        <p:blipFill rotWithShape="1">
          <a:blip r:embed="rId4">
            <a:alphaModFix/>
          </a:blip>
          <a:srcRect l="92689"/>
          <a:stretch/>
        </p:blipFill>
        <p:spPr>
          <a:xfrm>
            <a:off x="6217258" y="636813"/>
            <a:ext cx="322976" cy="2306025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5"/>
          <p:cNvSpPr txBox="1"/>
          <p:nvPr/>
        </p:nvSpPr>
        <p:spPr>
          <a:xfrm rot="-5400000">
            <a:off x="-409350" y="3179400"/>
            <a:ext cx="1559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Sea ice velocity</a:t>
            </a:r>
            <a:endParaRPr sz="1500">
              <a:solidFill>
                <a:schemeClr val="dk2"/>
              </a:solidFill>
            </a:endParaRPr>
          </a:p>
        </p:txBody>
      </p:sp>
      <p:pic>
        <p:nvPicPr>
          <p:cNvPr id="220" name="Google Shape;220;p25"/>
          <p:cNvPicPr preferRelativeResize="0"/>
          <p:nvPr/>
        </p:nvPicPr>
        <p:blipFill rotWithShape="1">
          <a:blip r:embed="rId5">
            <a:alphaModFix/>
          </a:blip>
          <a:srcRect l="3080" r="27088"/>
          <a:stretch/>
        </p:blipFill>
        <p:spPr>
          <a:xfrm>
            <a:off x="535175" y="636825"/>
            <a:ext cx="5608349" cy="224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5"/>
          <p:cNvPicPr preferRelativeResize="0"/>
          <p:nvPr/>
        </p:nvPicPr>
        <p:blipFill rotWithShape="1">
          <a:blip r:embed="rId6">
            <a:alphaModFix/>
          </a:blip>
          <a:srcRect l="3062" t="7953" r="27349"/>
          <a:stretch/>
        </p:blipFill>
        <p:spPr>
          <a:xfrm>
            <a:off x="508528" y="2713260"/>
            <a:ext cx="5608349" cy="214922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5"/>
          <p:cNvSpPr txBox="1"/>
          <p:nvPr/>
        </p:nvSpPr>
        <p:spPr>
          <a:xfrm rot="-5400000">
            <a:off x="-429150" y="1380578"/>
            <a:ext cx="1599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Surface wind</a:t>
            </a:r>
            <a:endParaRPr sz="1500">
              <a:solidFill>
                <a:schemeClr val="dk2"/>
              </a:solidFill>
            </a:endParaRPr>
          </a:p>
        </p:txBody>
      </p:sp>
      <p:sp>
        <p:nvSpPr>
          <p:cNvPr id="223" name="Google Shape;223;p25"/>
          <p:cNvSpPr txBox="1"/>
          <p:nvPr/>
        </p:nvSpPr>
        <p:spPr>
          <a:xfrm>
            <a:off x="6613950" y="865797"/>
            <a:ext cx="2655600" cy="3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Solid: error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Dotted: ensemble spread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ECfo: ECMWF forecasts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EPer: TOPAZ ensemble perturbation scheme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EPer2s: 2-scale perturbation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24" name="Google Shape;224;p25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10/24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6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TOPAZ: calibration of ensemble spread</a:t>
            </a:r>
            <a:endParaRPr sz="1100"/>
          </a:p>
        </p:txBody>
      </p:sp>
      <p:pic>
        <p:nvPicPr>
          <p:cNvPr id="230" name="Google Shape;230;p26" title="nersc_new_logo_jubileum.png"/>
          <p:cNvPicPr preferRelativeResize="0"/>
          <p:nvPr/>
        </p:nvPicPr>
        <p:blipFill rotWithShape="1">
          <a:blip r:embed="rId3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2875" y="1337525"/>
            <a:ext cx="3583225" cy="366805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6"/>
          <p:cNvSpPr txBox="1"/>
          <p:nvPr/>
        </p:nvSpPr>
        <p:spPr>
          <a:xfrm>
            <a:off x="787066" y="897730"/>
            <a:ext cx="4311600" cy="67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595959"/>
                </a:solidFill>
              </a:rPr>
              <a:t>Sea ice drift</a:t>
            </a:r>
            <a:endParaRPr sz="1800" b="1">
              <a:solidFill>
                <a:srgbClr val="59595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595959"/>
                </a:solidFill>
              </a:rPr>
              <a:t>Error</a:t>
            </a:r>
            <a:r>
              <a:rPr lang="en" sz="1800">
                <a:solidFill>
                  <a:srgbClr val="595959"/>
                </a:solidFill>
              </a:rPr>
              <a:t> (solid) &amp; </a:t>
            </a:r>
            <a:r>
              <a:rPr lang="en" sz="1800" b="1">
                <a:solidFill>
                  <a:srgbClr val="595959"/>
                </a:solidFill>
              </a:rPr>
              <a:t>spread</a:t>
            </a:r>
            <a:r>
              <a:rPr lang="en" sz="1800">
                <a:solidFill>
                  <a:srgbClr val="595959"/>
                </a:solidFill>
              </a:rPr>
              <a:t> (dotted) after DA:</a:t>
            </a:r>
            <a:endParaRPr sz="1800">
              <a:solidFill>
                <a:srgbClr val="595959"/>
              </a:solidFill>
            </a:endParaRPr>
          </a:p>
        </p:txBody>
      </p:sp>
      <p:sp>
        <p:nvSpPr>
          <p:cNvPr id="233" name="Google Shape;233;p26"/>
          <p:cNvSpPr txBox="1"/>
          <p:nvPr/>
        </p:nvSpPr>
        <p:spPr>
          <a:xfrm>
            <a:off x="4094350" y="1988350"/>
            <a:ext cx="4804500" cy="19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solidFill>
                  <a:srgbClr val="000000"/>
                </a:solidFill>
              </a:rPr>
              <a:t>The 2-scale </a:t>
            </a:r>
            <a:r>
              <a:rPr lang="en" sz="1600" i="1"/>
              <a:t>perturbation</a:t>
            </a:r>
            <a:r>
              <a:rPr lang="en" sz="1600" i="1">
                <a:solidFill>
                  <a:srgbClr val="000000"/>
                </a:solidFill>
              </a:rPr>
              <a:t> better represents uncertainties across scales, resulting in a better fit to the available observations.</a:t>
            </a:r>
            <a:endParaRPr sz="1600" i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 i="1" u="sng">
                <a:solidFill>
                  <a:srgbClr val="000000"/>
                </a:solidFill>
              </a:rPr>
              <a:t>On-going work</a:t>
            </a:r>
            <a:r>
              <a:rPr lang="en" sz="1600" i="1" u="sng">
                <a:solidFill>
                  <a:srgbClr val="000000"/>
                </a:solidFill>
              </a:rPr>
              <a:t>: </a:t>
            </a:r>
            <a:r>
              <a:rPr lang="en" sz="1600" i="1">
                <a:solidFill>
                  <a:srgbClr val="000000"/>
                </a:solidFill>
              </a:rPr>
              <a:t>test the impact on cycling DA and forecast skills</a:t>
            </a:r>
            <a:endParaRPr sz="1600" i="1">
              <a:solidFill>
                <a:srgbClr val="000000"/>
              </a:solidFill>
            </a:endParaRPr>
          </a:p>
        </p:txBody>
      </p:sp>
      <p:sp>
        <p:nvSpPr>
          <p:cNvPr id="234" name="Google Shape;234;p26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11/24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7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TOPAZ: direct assimilation of Tb</a:t>
            </a:r>
            <a:endParaRPr sz="1100"/>
          </a:p>
        </p:txBody>
      </p:sp>
      <p:pic>
        <p:nvPicPr>
          <p:cNvPr id="240" name="Google Shape;240;p27" title="nersc_new_logo_jubileum.png"/>
          <p:cNvPicPr preferRelativeResize="0"/>
          <p:nvPr/>
        </p:nvPicPr>
        <p:blipFill rotWithShape="1">
          <a:blip r:embed="rId3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7"/>
          <p:cNvPicPr preferRelativeResize="0"/>
          <p:nvPr/>
        </p:nvPicPr>
        <p:blipFill rotWithShape="1">
          <a:blip r:embed="rId4">
            <a:alphaModFix/>
          </a:blip>
          <a:srcRect l="11060" t="10818" r="69267"/>
          <a:stretch/>
        </p:blipFill>
        <p:spPr>
          <a:xfrm>
            <a:off x="3191985" y="1466887"/>
            <a:ext cx="2117228" cy="217912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7"/>
          <p:cNvSpPr txBox="1"/>
          <p:nvPr/>
        </p:nvSpPr>
        <p:spPr>
          <a:xfrm>
            <a:off x="3311925" y="1054600"/>
            <a:ext cx="1827000" cy="4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</a:rPr>
              <a:t>AMSR2 SIC</a:t>
            </a:r>
            <a:endParaRPr sz="1500">
              <a:solidFill>
                <a:srgbClr val="000000"/>
              </a:solidFill>
            </a:endParaRPr>
          </a:p>
        </p:txBody>
      </p:sp>
      <p:pic>
        <p:nvPicPr>
          <p:cNvPr id="243" name="Google Shape;243;p27"/>
          <p:cNvPicPr preferRelativeResize="0"/>
          <p:nvPr/>
        </p:nvPicPr>
        <p:blipFill rotWithShape="1">
          <a:blip r:embed="rId4">
            <a:alphaModFix/>
          </a:blip>
          <a:srcRect l="31604" t="10818" r="47311"/>
          <a:stretch/>
        </p:blipFill>
        <p:spPr>
          <a:xfrm>
            <a:off x="362075" y="1939900"/>
            <a:ext cx="2269174" cy="217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7"/>
          <p:cNvPicPr preferRelativeResize="0"/>
          <p:nvPr/>
        </p:nvPicPr>
        <p:blipFill rotWithShape="1">
          <a:blip r:embed="rId5">
            <a:alphaModFix/>
          </a:blip>
          <a:srcRect l="72356" t="11936" r="5451" b="69709"/>
          <a:stretch/>
        </p:blipFill>
        <p:spPr>
          <a:xfrm>
            <a:off x="6640175" y="1114650"/>
            <a:ext cx="2269176" cy="170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7"/>
          <p:cNvPicPr preferRelativeResize="0"/>
          <p:nvPr/>
        </p:nvPicPr>
        <p:blipFill rotWithShape="1">
          <a:blip r:embed="rId5">
            <a:alphaModFix/>
          </a:blip>
          <a:srcRect l="51937" t="11936" r="30194" b="69710"/>
          <a:stretch/>
        </p:blipFill>
        <p:spPr>
          <a:xfrm>
            <a:off x="6353953" y="1874203"/>
            <a:ext cx="1827050" cy="170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7"/>
          <p:cNvPicPr preferRelativeResize="0"/>
          <p:nvPr/>
        </p:nvPicPr>
        <p:blipFill rotWithShape="1">
          <a:blip r:embed="rId5">
            <a:alphaModFix/>
          </a:blip>
          <a:srcRect l="31680" t="11936" r="50450" b="69709"/>
          <a:stretch/>
        </p:blipFill>
        <p:spPr>
          <a:xfrm>
            <a:off x="6051891" y="2599925"/>
            <a:ext cx="1827050" cy="170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7"/>
          <p:cNvPicPr preferRelativeResize="0"/>
          <p:nvPr/>
        </p:nvPicPr>
        <p:blipFill rotWithShape="1">
          <a:blip r:embed="rId5">
            <a:alphaModFix/>
          </a:blip>
          <a:srcRect l="12470" t="11936" r="70985" b="69709"/>
          <a:stretch/>
        </p:blipFill>
        <p:spPr>
          <a:xfrm>
            <a:off x="5869959" y="3266710"/>
            <a:ext cx="1691700" cy="170067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7"/>
          <p:cNvSpPr/>
          <p:nvPr/>
        </p:nvSpPr>
        <p:spPr>
          <a:xfrm>
            <a:off x="5253190" y="2097190"/>
            <a:ext cx="914400" cy="806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27"/>
          <p:cNvSpPr txBox="1"/>
          <p:nvPr/>
        </p:nvSpPr>
        <p:spPr>
          <a:xfrm>
            <a:off x="5129448" y="2287400"/>
            <a:ext cx="12246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</a:rPr>
              <a:t>Retrieval</a:t>
            </a:r>
            <a:endParaRPr sz="1500">
              <a:solidFill>
                <a:srgbClr val="000000"/>
              </a:solidFill>
            </a:endParaRPr>
          </a:p>
        </p:txBody>
      </p:sp>
      <p:sp>
        <p:nvSpPr>
          <p:cNvPr id="250" name="Google Shape;250;p27"/>
          <p:cNvSpPr/>
          <p:nvPr/>
        </p:nvSpPr>
        <p:spPr>
          <a:xfrm rot="159313">
            <a:off x="2253994" y="3657176"/>
            <a:ext cx="3587652" cy="570012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7"/>
          <p:cNvSpPr txBox="1"/>
          <p:nvPr/>
        </p:nvSpPr>
        <p:spPr>
          <a:xfrm rot="158875">
            <a:off x="3103963" y="3730491"/>
            <a:ext cx="2116960" cy="4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</a:rPr>
              <a:t>Direct assimilation?</a:t>
            </a:r>
            <a:endParaRPr sz="1500"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</a:rPr>
              <a:t>H = RTM</a:t>
            </a:r>
            <a:endParaRPr sz="1500">
              <a:solidFill>
                <a:srgbClr val="000000"/>
              </a:solidFill>
            </a:endParaRPr>
          </a:p>
        </p:txBody>
      </p:sp>
      <p:sp>
        <p:nvSpPr>
          <p:cNvPr id="252" name="Google Shape;252;p27"/>
          <p:cNvSpPr/>
          <p:nvPr/>
        </p:nvSpPr>
        <p:spPr>
          <a:xfrm rot="-782176">
            <a:off x="2075117" y="1561067"/>
            <a:ext cx="1329977" cy="582611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7"/>
          <p:cNvSpPr txBox="1"/>
          <p:nvPr/>
        </p:nvSpPr>
        <p:spPr>
          <a:xfrm rot="-715377">
            <a:off x="1680138" y="1151586"/>
            <a:ext cx="2117175" cy="821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</a:rPr>
              <a:t>H = I</a:t>
            </a:r>
            <a:endParaRPr sz="1500"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</a:rPr>
              <a:t>Assimilation</a:t>
            </a:r>
            <a:endParaRPr sz="1500">
              <a:solidFill>
                <a:srgbClr val="000000"/>
              </a:solidFill>
            </a:endParaRPr>
          </a:p>
        </p:txBody>
      </p:sp>
      <p:sp>
        <p:nvSpPr>
          <p:cNvPr id="254" name="Google Shape;254;p27"/>
          <p:cNvSpPr txBox="1"/>
          <p:nvPr/>
        </p:nvSpPr>
        <p:spPr>
          <a:xfrm>
            <a:off x="6640175" y="710430"/>
            <a:ext cx="1827000" cy="4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</a:rPr>
              <a:t>AMSR2 Tb</a:t>
            </a:r>
            <a:endParaRPr sz="1500">
              <a:solidFill>
                <a:srgbClr val="000000"/>
              </a:solidFill>
            </a:endParaRPr>
          </a:p>
        </p:txBody>
      </p:sp>
      <p:sp>
        <p:nvSpPr>
          <p:cNvPr id="255" name="Google Shape;255;p27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12/24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8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TOPAZ: direct assimilation of Tb</a:t>
            </a:r>
            <a:endParaRPr sz="1100"/>
          </a:p>
        </p:txBody>
      </p:sp>
      <p:pic>
        <p:nvPicPr>
          <p:cNvPr id="261" name="Google Shape;261;p28" title="nersc_new_logo_jubileum.png"/>
          <p:cNvPicPr preferRelativeResize="0"/>
          <p:nvPr/>
        </p:nvPicPr>
        <p:blipFill rotWithShape="1">
          <a:blip r:embed="rId3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8"/>
          <p:cNvSpPr txBox="1"/>
          <p:nvPr/>
        </p:nvSpPr>
        <p:spPr>
          <a:xfrm>
            <a:off x="183750" y="4373275"/>
            <a:ext cx="8776500" cy="5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595959"/>
                </a:solidFill>
              </a:rPr>
              <a:t>Observation forward operator: a simplified surface RTM</a:t>
            </a:r>
            <a:endParaRPr sz="1500">
              <a:solidFill>
                <a:srgbClr val="59595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595959"/>
                </a:solidFill>
              </a:rPr>
              <a:t>(Met Norway, Lavergne et al. 2019,  </a:t>
            </a:r>
            <a:r>
              <a:rPr lang="en" sz="1500" u="sng">
                <a:solidFill>
                  <a:schemeClr val="hlink"/>
                </a:solidFill>
                <a:hlinkClick r:id="rId4"/>
              </a:rPr>
              <a:t>github.com/marinadmo/rtm_da</a:t>
            </a:r>
            <a:r>
              <a:rPr lang="en" sz="1500">
                <a:solidFill>
                  <a:srgbClr val="595959"/>
                </a:solidFill>
              </a:rPr>
              <a:t>)</a:t>
            </a:r>
            <a:endParaRPr sz="1500">
              <a:solidFill>
                <a:srgbClr val="595959"/>
              </a:solidFill>
            </a:endParaRPr>
          </a:p>
        </p:txBody>
      </p:sp>
      <p:pic>
        <p:nvPicPr>
          <p:cNvPr id="263" name="Google Shape;263;p28"/>
          <p:cNvPicPr preferRelativeResize="0"/>
          <p:nvPr/>
        </p:nvPicPr>
        <p:blipFill rotWithShape="1">
          <a:blip r:embed="rId5">
            <a:alphaModFix/>
          </a:blip>
          <a:srcRect l="9775" t="8972" r="5451" b="49817"/>
          <a:stretch/>
        </p:blipFill>
        <p:spPr>
          <a:xfrm>
            <a:off x="142458" y="517650"/>
            <a:ext cx="8827650" cy="388887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8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13/24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9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TOPAZ: direct assimilation of Tb</a:t>
            </a:r>
            <a:endParaRPr sz="1100"/>
          </a:p>
        </p:txBody>
      </p:sp>
      <p:pic>
        <p:nvPicPr>
          <p:cNvPr id="270" name="Google Shape;270;p29" title="nersc_new_logo_jubileum.png"/>
          <p:cNvPicPr preferRelativeResize="0"/>
          <p:nvPr/>
        </p:nvPicPr>
        <p:blipFill rotWithShape="1">
          <a:blip r:embed="rId3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07602" y="1015201"/>
            <a:ext cx="2514694" cy="209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9"/>
          <p:cNvPicPr preferRelativeResize="0"/>
          <p:nvPr/>
        </p:nvPicPr>
        <p:blipFill rotWithShape="1">
          <a:blip r:embed="rId5">
            <a:alphaModFix/>
          </a:blip>
          <a:srcRect l="12262" t="49457" r="50249" b="29533"/>
          <a:stretch/>
        </p:blipFill>
        <p:spPr>
          <a:xfrm>
            <a:off x="420411" y="703944"/>
            <a:ext cx="4877875" cy="2477525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9"/>
          <p:cNvSpPr txBox="1"/>
          <p:nvPr/>
        </p:nvSpPr>
        <p:spPr>
          <a:xfrm>
            <a:off x="372701" y="617300"/>
            <a:ext cx="2592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</a:rPr>
              <a:t>Innovations in Tb19H</a:t>
            </a:r>
            <a:endParaRPr sz="1800">
              <a:solidFill>
                <a:srgbClr val="595959"/>
              </a:solidFill>
            </a:endParaRPr>
          </a:p>
        </p:txBody>
      </p:sp>
      <p:sp>
        <p:nvSpPr>
          <p:cNvPr id="274" name="Google Shape;274;p29"/>
          <p:cNvSpPr txBox="1"/>
          <p:nvPr/>
        </p:nvSpPr>
        <p:spPr>
          <a:xfrm>
            <a:off x="5907594" y="617308"/>
            <a:ext cx="3024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</a:rPr>
              <a:t>Analysis increment in SIC</a:t>
            </a:r>
            <a:endParaRPr sz="1800">
              <a:solidFill>
                <a:srgbClr val="595959"/>
              </a:solidFill>
            </a:endParaRPr>
          </a:p>
        </p:txBody>
      </p:sp>
      <p:pic>
        <p:nvPicPr>
          <p:cNvPr id="275" name="Google Shape;275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05488" y="1629083"/>
            <a:ext cx="350000" cy="1300925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29"/>
          <p:cNvSpPr/>
          <p:nvPr/>
        </p:nvSpPr>
        <p:spPr>
          <a:xfrm>
            <a:off x="5279876" y="1725086"/>
            <a:ext cx="932100" cy="506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DEnKF</a:t>
            </a:r>
            <a:endParaRPr/>
          </a:p>
        </p:txBody>
      </p:sp>
      <p:pic>
        <p:nvPicPr>
          <p:cNvPr id="277" name="Google Shape;277;p29"/>
          <p:cNvPicPr preferRelativeResize="0"/>
          <p:nvPr/>
        </p:nvPicPr>
        <p:blipFill rotWithShape="1">
          <a:blip r:embed="rId7">
            <a:alphaModFix/>
          </a:blip>
          <a:srcRect l="52703" t="11040" r="29737"/>
          <a:stretch/>
        </p:blipFill>
        <p:spPr>
          <a:xfrm>
            <a:off x="6046176" y="2882375"/>
            <a:ext cx="2332800" cy="242542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29"/>
          <p:cNvSpPr txBox="1"/>
          <p:nvPr/>
        </p:nvSpPr>
        <p:spPr>
          <a:xfrm>
            <a:off x="3449919" y="3576196"/>
            <a:ext cx="3024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</a:rPr>
              <a:t>innovation in SIC using retrieval from AMSR2</a:t>
            </a:r>
            <a:endParaRPr sz="1800">
              <a:solidFill>
                <a:srgbClr val="595959"/>
              </a:solidFill>
            </a:endParaRPr>
          </a:p>
        </p:txBody>
      </p:sp>
      <p:pic>
        <p:nvPicPr>
          <p:cNvPr id="279" name="Google Shape;279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462525" y="2363183"/>
            <a:ext cx="581895" cy="1385075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9"/>
          <p:cNvSpPr txBox="1"/>
          <p:nvPr/>
        </p:nvSpPr>
        <p:spPr>
          <a:xfrm>
            <a:off x="2977494" y="617308"/>
            <a:ext cx="2332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</a:rPr>
              <a:t>Innovations in Tb19V</a:t>
            </a:r>
            <a:endParaRPr sz="1800">
              <a:solidFill>
                <a:srgbClr val="595959"/>
              </a:solidFill>
            </a:endParaRPr>
          </a:p>
        </p:txBody>
      </p:sp>
      <p:sp>
        <p:nvSpPr>
          <p:cNvPr id="281" name="Google Shape;281;p29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14/24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0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neXtSIM: update linear features with alignment</a:t>
            </a:r>
            <a:endParaRPr sz="1100"/>
          </a:p>
        </p:txBody>
      </p:sp>
      <p:pic>
        <p:nvPicPr>
          <p:cNvPr id="287" name="Google Shape;287;p30" title="nersc_new_logo_jubileum.png"/>
          <p:cNvPicPr preferRelativeResize="0"/>
          <p:nvPr/>
        </p:nvPicPr>
        <p:blipFill rotWithShape="1">
          <a:blip r:embed="rId3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9150" y="587712"/>
            <a:ext cx="7172349" cy="4531975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0"/>
          <p:cNvSpPr txBox="1"/>
          <p:nvPr/>
        </p:nvSpPr>
        <p:spPr>
          <a:xfrm>
            <a:off x="7798608" y="4583919"/>
            <a:ext cx="333300" cy="349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chemeClr val="dk1"/>
                </a:solidFill>
              </a:rPr>
              <a:t>u</a:t>
            </a:r>
            <a:endParaRPr sz="1800" i="1">
              <a:solidFill>
                <a:schemeClr val="dk1"/>
              </a:solidFill>
            </a:endParaRPr>
          </a:p>
        </p:txBody>
      </p:sp>
      <p:sp>
        <p:nvSpPr>
          <p:cNvPr id="290" name="Google Shape;290;p30"/>
          <p:cNvSpPr txBox="1"/>
          <p:nvPr/>
        </p:nvSpPr>
        <p:spPr>
          <a:xfrm>
            <a:off x="6379395" y="4593456"/>
            <a:ext cx="333300" cy="349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>
                <a:solidFill>
                  <a:schemeClr val="dk1"/>
                </a:solidFill>
              </a:rPr>
              <a:t>u</a:t>
            </a:r>
            <a:endParaRPr sz="1800" i="1">
              <a:solidFill>
                <a:schemeClr val="dk1"/>
              </a:solidFill>
            </a:endParaRPr>
          </a:p>
        </p:txBody>
      </p:sp>
      <p:sp>
        <p:nvSpPr>
          <p:cNvPr id="291" name="Google Shape;291;p30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15/24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1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neXtSIM: update linear features with alignment</a:t>
            </a:r>
            <a:endParaRPr sz="1100"/>
          </a:p>
        </p:txBody>
      </p:sp>
      <p:pic>
        <p:nvPicPr>
          <p:cNvPr id="297" name="Google Shape;297;p31" title="nersc_new_logo_jubileum.png"/>
          <p:cNvPicPr preferRelativeResize="0"/>
          <p:nvPr/>
        </p:nvPicPr>
        <p:blipFill rotWithShape="1">
          <a:blip r:embed="rId3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1075" y="553495"/>
            <a:ext cx="7293205" cy="4285205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1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16/24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2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neXtSIM: update linear features with alignment</a:t>
            </a:r>
            <a:endParaRPr sz="1100"/>
          </a:p>
        </p:txBody>
      </p:sp>
      <p:sp>
        <p:nvSpPr>
          <p:cNvPr id="305" name="Google Shape;305;p32"/>
          <p:cNvSpPr txBox="1"/>
          <p:nvPr/>
        </p:nvSpPr>
        <p:spPr>
          <a:xfrm>
            <a:off x="337199" y="1770957"/>
            <a:ext cx="2061900" cy="282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920" b="-12900"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 </a:t>
            </a:r>
            <a:endParaRPr sz="1100"/>
          </a:p>
        </p:txBody>
      </p:sp>
      <p:sp>
        <p:nvSpPr>
          <p:cNvPr id="306" name="Google Shape;306;p32"/>
          <p:cNvSpPr txBox="1"/>
          <p:nvPr/>
        </p:nvSpPr>
        <p:spPr>
          <a:xfrm>
            <a:off x="4066352" y="1835791"/>
            <a:ext cx="3861600" cy="3126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980" b="-29410"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 </a:t>
            </a:r>
            <a:endParaRPr sz="1100"/>
          </a:p>
        </p:txBody>
      </p:sp>
      <p:sp>
        <p:nvSpPr>
          <p:cNvPr id="307" name="Google Shape;307;p32"/>
          <p:cNvSpPr txBox="1"/>
          <p:nvPr/>
        </p:nvSpPr>
        <p:spPr>
          <a:xfrm>
            <a:off x="3615074" y="1519225"/>
            <a:ext cx="54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“optical flow” in a </a:t>
            </a:r>
            <a:r>
              <a:rPr lang="en" sz="1500">
                <a:solidFill>
                  <a:schemeClr val="dk1"/>
                </a:solidFill>
              </a:rPr>
              <a:t>Multiscale Alignment approach (Ying 2019)</a:t>
            </a:r>
            <a:endParaRPr sz="1100"/>
          </a:p>
        </p:txBody>
      </p:sp>
      <p:sp>
        <p:nvSpPr>
          <p:cNvPr id="308" name="Google Shape;308;p32"/>
          <p:cNvSpPr txBox="1"/>
          <p:nvPr/>
        </p:nvSpPr>
        <p:spPr>
          <a:xfrm>
            <a:off x="3469231" y="2247055"/>
            <a:ext cx="3997500" cy="3567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15389"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Arial"/>
                <a:ea typeface="Arial"/>
                <a:cs typeface="Arial"/>
                <a:sym typeface="Arial"/>
              </a:rPr>
              <a:t> </a:t>
            </a:r>
            <a:endParaRPr sz="1100"/>
          </a:p>
        </p:txBody>
      </p:sp>
      <p:sp>
        <p:nvSpPr>
          <p:cNvPr id="309" name="Google Shape;309;p32"/>
          <p:cNvSpPr txBox="1"/>
          <p:nvPr/>
        </p:nvSpPr>
        <p:spPr>
          <a:xfrm>
            <a:off x="57725" y="962125"/>
            <a:ext cx="460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The “valina” </a:t>
            </a:r>
            <a:r>
              <a:rPr lang="en" b="1">
                <a:solidFill>
                  <a:schemeClr val="dk2"/>
                </a:solidFill>
              </a:rPr>
              <a:t>AdditiveUpdator</a:t>
            </a:r>
            <a:endParaRPr b="1">
              <a:solidFill>
                <a:schemeClr val="dk2"/>
              </a:solidFill>
            </a:endParaRPr>
          </a:p>
        </p:txBody>
      </p:sp>
      <p:sp>
        <p:nvSpPr>
          <p:cNvPr id="310" name="Google Shape;310;p32"/>
          <p:cNvSpPr txBox="1"/>
          <p:nvPr/>
        </p:nvSpPr>
        <p:spPr>
          <a:xfrm>
            <a:off x="3548675" y="962125"/>
            <a:ext cx="460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AlignmentUpdator</a:t>
            </a:r>
            <a:endParaRPr b="1">
              <a:solidFill>
                <a:schemeClr val="dk2"/>
              </a:solidFill>
            </a:endParaRPr>
          </a:p>
        </p:txBody>
      </p:sp>
      <p:pic>
        <p:nvPicPr>
          <p:cNvPr id="311" name="Google Shape;311;p32" title="nersc_new_logo_jubileum.png"/>
          <p:cNvPicPr preferRelativeResize="0"/>
          <p:nvPr/>
        </p:nvPicPr>
        <p:blipFill rotWithShape="1">
          <a:blip r:embed="rId6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86375" y="2621882"/>
            <a:ext cx="3164430" cy="2492909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32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17/24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3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Outline</a:t>
            </a:r>
            <a:endParaRPr sz="1100"/>
          </a:p>
        </p:txBody>
      </p:sp>
      <p:pic>
        <p:nvPicPr>
          <p:cNvPr id="319" name="Google Shape;319;p33" title="nersc_new_logo_jubileum.png"/>
          <p:cNvPicPr preferRelativeResize="0"/>
          <p:nvPr/>
        </p:nvPicPr>
        <p:blipFill rotWithShape="1">
          <a:blip r:embed="rId3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33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18/24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321" name="Google Shape;321;p33"/>
          <p:cNvSpPr txBox="1"/>
          <p:nvPr/>
        </p:nvSpPr>
        <p:spPr>
          <a:xfrm>
            <a:off x="1001475" y="1677300"/>
            <a:ext cx="76485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</a:pPr>
            <a:r>
              <a:rPr lang="en" sz="1800" b="1">
                <a:solidFill>
                  <a:schemeClr val="lt2"/>
                </a:solidFill>
              </a:rPr>
              <a:t>Part 1</a:t>
            </a:r>
            <a:r>
              <a:rPr lang="en" sz="1800">
                <a:solidFill>
                  <a:schemeClr val="lt2"/>
                </a:solidFill>
              </a:rPr>
              <a:t>: How I built NEDAS, some development history</a:t>
            </a:r>
            <a:endParaRPr sz="1800">
              <a:solidFill>
                <a:schemeClr val="lt2"/>
              </a:solidFill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</a:pPr>
            <a:r>
              <a:rPr lang="en" sz="1800" b="1">
                <a:solidFill>
                  <a:schemeClr val="lt2"/>
                </a:solidFill>
              </a:rPr>
              <a:t>Part 2</a:t>
            </a:r>
            <a:r>
              <a:rPr lang="en" sz="1800">
                <a:solidFill>
                  <a:schemeClr val="lt2"/>
                </a:solidFill>
              </a:rPr>
              <a:t>: Using the software, some examples</a:t>
            </a:r>
            <a:endParaRPr sz="1800">
              <a:solidFill>
                <a:schemeClr val="lt2"/>
              </a:solidFill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 b="1">
                <a:solidFill>
                  <a:schemeClr val="dk1"/>
                </a:solidFill>
              </a:rPr>
              <a:t>Part 3</a:t>
            </a:r>
            <a:r>
              <a:rPr lang="en" sz="1800">
                <a:solidFill>
                  <a:schemeClr val="dk1"/>
                </a:solidFill>
              </a:rPr>
              <a:t>: Why I built it, motivation and future works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Outline</a:t>
            </a:r>
            <a:endParaRPr sz="1100"/>
          </a:p>
        </p:txBody>
      </p:sp>
      <p:pic>
        <p:nvPicPr>
          <p:cNvPr id="78" name="Google Shape;78;p16" title="nersc_new_logo_jubileum.png"/>
          <p:cNvPicPr preferRelativeResize="0"/>
          <p:nvPr/>
        </p:nvPicPr>
        <p:blipFill rotWithShape="1">
          <a:blip r:embed="rId3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 1/24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1001475" y="1677300"/>
            <a:ext cx="76485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 b="1">
                <a:solidFill>
                  <a:schemeClr val="dk2"/>
                </a:solidFill>
              </a:rPr>
              <a:t>Part 1</a:t>
            </a:r>
            <a:r>
              <a:rPr lang="en" sz="1800">
                <a:solidFill>
                  <a:schemeClr val="dk2"/>
                </a:solidFill>
              </a:rPr>
              <a:t>: How I built NEDAS, some development history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</a:pPr>
            <a:r>
              <a:rPr lang="en" sz="1800" b="1">
                <a:solidFill>
                  <a:schemeClr val="lt2"/>
                </a:solidFill>
              </a:rPr>
              <a:t>Part 2</a:t>
            </a:r>
            <a:r>
              <a:rPr lang="en" sz="1800">
                <a:solidFill>
                  <a:schemeClr val="lt2"/>
                </a:solidFill>
              </a:rPr>
              <a:t>: Using the software, some examples</a:t>
            </a:r>
            <a:endParaRPr sz="1800">
              <a:solidFill>
                <a:schemeClr val="lt2"/>
              </a:solidFill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</a:pPr>
            <a:r>
              <a:rPr lang="en" sz="1800" b="1">
                <a:solidFill>
                  <a:schemeClr val="lt2"/>
                </a:solidFill>
              </a:rPr>
              <a:t>Part 3</a:t>
            </a:r>
            <a:r>
              <a:rPr lang="en" sz="1800">
                <a:solidFill>
                  <a:schemeClr val="lt2"/>
                </a:solidFill>
              </a:rPr>
              <a:t>: Why I built it, motivation and future works</a:t>
            </a:r>
            <a:endParaRPr sz="1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4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Why I built NEDAS</a:t>
            </a:r>
            <a:endParaRPr sz="1100"/>
          </a:p>
        </p:txBody>
      </p:sp>
      <p:pic>
        <p:nvPicPr>
          <p:cNvPr id="327" name="Google Shape;327;p34" title="nersc_new_logo_jubileum.png"/>
          <p:cNvPicPr preferRelativeResize="0"/>
          <p:nvPr/>
        </p:nvPicPr>
        <p:blipFill rotWithShape="1">
          <a:blip r:embed="rId3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705895"/>
            <a:ext cx="5552289" cy="4285206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34"/>
          <p:cNvSpPr txBox="1"/>
          <p:nvPr/>
        </p:nvSpPr>
        <p:spPr>
          <a:xfrm>
            <a:off x="5786450" y="1535850"/>
            <a:ext cx="3274200" cy="32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NEDAS is modular and light-weight: an easier way to implement new method for large models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…new innovations of DA involving not just the core algorithm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…leverage Python ecosystem for AI integration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30" name="Google Shape;330;p34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19/24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5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Operational DA in Copernicus Marine</a:t>
            </a:r>
            <a:endParaRPr sz="1100"/>
          </a:p>
        </p:txBody>
      </p:sp>
      <p:pic>
        <p:nvPicPr>
          <p:cNvPr id="336" name="Google Shape;336;p35" title="nersc_new_logo_jubileum.png"/>
          <p:cNvPicPr preferRelativeResize="0"/>
          <p:nvPr/>
        </p:nvPicPr>
        <p:blipFill rotWithShape="1">
          <a:blip r:embed="rId3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35" title="Fig.1.3.current.MFCs.model.D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6738" y="881525"/>
            <a:ext cx="8062925" cy="3669249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35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20/24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6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A new project!</a:t>
            </a:r>
            <a:endParaRPr sz="1100"/>
          </a:p>
        </p:txBody>
      </p:sp>
      <p:pic>
        <p:nvPicPr>
          <p:cNvPr id="344" name="Google Shape;344;p36" title="nersc_new_logo_jubileum.png"/>
          <p:cNvPicPr preferRelativeResize="0"/>
          <p:nvPr/>
        </p:nvPicPr>
        <p:blipFill rotWithShape="1">
          <a:blip r:embed="rId3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6" title="COMEDI.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500" y="729125"/>
            <a:ext cx="3371851" cy="129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6" title="Fig.1.1.COMEDI.objectives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33125" y="729125"/>
            <a:ext cx="4396600" cy="4211973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36"/>
          <p:cNvSpPr txBox="1"/>
          <p:nvPr/>
        </p:nvSpPr>
        <p:spPr>
          <a:xfrm>
            <a:off x="678650" y="1988350"/>
            <a:ext cx="2983800" cy="28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EU Horizon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Coordinated by NERSC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11 partners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Starts September 2026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48" name="Google Shape;348;p36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21/24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7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COMEDI: improving interoperability</a:t>
            </a:r>
            <a:endParaRPr sz="1100"/>
          </a:p>
        </p:txBody>
      </p:sp>
      <p:pic>
        <p:nvPicPr>
          <p:cNvPr id="354" name="Google Shape;354;p37" title="nersc_new_logo_jubileum.png"/>
          <p:cNvPicPr preferRelativeResize="0"/>
          <p:nvPr/>
        </p:nvPicPr>
        <p:blipFill rotWithShape="1">
          <a:blip r:embed="rId3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7"/>
          <p:cNvPicPr preferRelativeResize="0"/>
          <p:nvPr/>
        </p:nvPicPr>
        <p:blipFill rotWithShape="1">
          <a:blip r:embed="rId4">
            <a:alphaModFix/>
          </a:blip>
          <a:srcRect t="4544"/>
          <a:stretch/>
        </p:blipFill>
        <p:spPr>
          <a:xfrm>
            <a:off x="1154925" y="553500"/>
            <a:ext cx="6420426" cy="4528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37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22/24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8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DA algorithmic components - AI integration</a:t>
            </a:r>
            <a:endParaRPr sz="1100"/>
          </a:p>
        </p:txBody>
      </p:sp>
      <p:cxnSp>
        <p:nvCxnSpPr>
          <p:cNvPr id="362" name="Google Shape;362;p38"/>
          <p:cNvCxnSpPr/>
          <p:nvPr/>
        </p:nvCxnSpPr>
        <p:spPr>
          <a:xfrm>
            <a:off x="3431138" y="1551993"/>
            <a:ext cx="508800" cy="5184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cxnSp>
        <p:nvCxnSpPr>
          <p:cNvPr id="363" name="Google Shape;363;p38"/>
          <p:cNvCxnSpPr/>
          <p:nvPr/>
        </p:nvCxnSpPr>
        <p:spPr>
          <a:xfrm rot="10800000" flipH="1">
            <a:off x="3475482" y="2463028"/>
            <a:ext cx="315900" cy="105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cxnSp>
        <p:nvCxnSpPr>
          <p:cNvPr id="364" name="Google Shape;364;p38"/>
          <p:cNvCxnSpPr>
            <a:stCxn id="365" idx="3"/>
            <a:endCxn id="366" idx="1"/>
          </p:cNvCxnSpPr>
          <p:nvPr/>
        </p:nvCxnSpPr>
        <p:spPr>
          <a:xfrm>
            <a:off x="5305297" y="3511320"/>
            <a:ext cx="1460100" cy="51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sp>
        <p:nvSpPr>
          <p:cNvPr id="367" name="Google Shape;367;p38"/>
          <p:cNvSpPr txBox="1"/>
          <p:nvPr/>
        </p:nvSpPr>
        <p:spPr>
          <a:xfrm>
            <a:off x="1776905" y="1295624"/>
            <a:ext cx="542400" cy="4386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38"/>
          <p:cNvSpPr txBox="1"/>
          <p:nvPr/>
        </p:nvSpPr>
        <p:spPr>
          <a:xfrm>
            <a:off x="1776905" y="2212457"/>
            <a:ext cx="540900" cy="4524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38"/>
          <p:cNvSpPr txBox="1"/>
          <p:nvPr/>
        </p:nvSpPr>
        <p:spPr>
          <a:xfrm>
            <a:off x="1770547" y="3260343"/>
            <a:ext cx="534900" cy="4524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38"/>
          <p:cNvSpPr txBox="1"/>
          <p:nvPr/>
        </p:nvSpPr>
        <p:spPr>
          <a:xfrm>
            <a:off x="4425305" y="3652680"/>
            <a:ext cx="9774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state-space 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increment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38"/>
          <p:cNvSpPr txBox="1"/>
          <p:nvPr/>
        </p:nvSpPr>
        <p:spPr>
          <a:xfrm>
            <a:off x="4615297" y="3292020"/>
            <a:ext cx="690000" cy="4386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1" name="Google Shape;371;p38"/>
          <p:cNvCxnSpPr/>
          <p:nvPr/>
        </p:nvCxnSpPr>
        <p:spPr>
          <a:xfrm rot="10800000" flipH="1">
            <a:off x="3554156" y="2990168"/>
            <a:ext cx="385800" cy="5067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cxnSp>
        <p:nvCxnSpPr>
          <p:cNvPr id="372" name="Google Shape;372;p38"/>
          <p:cNvCxnSpPr/>
          <p:nvPr/>
        </p:nvCxnSpPr>
        <p:spPr>
          <a:xfrm>
            <a:off x="4744350" y="3017056"/>
            <a:ext cx="184200" cy="3507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cxnSp>
        <p:nvCxnSpPr>
          <p:cNvPr id="373" name="Google Shape;373;p38"/>
          <p:cNvCxnSpPr>
            <a:endCxn id="369" idx="2"/>
          </p:cNvCxnSpPr>
          <p:nvPr/>
        </p:nvCxnSpPr>
        <p:spPr>
          <a:xfrm rot="10800000">
            <a:off x="2037997" y="3712743"/>
            <a:ext cx="9300" cy="7134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dot"/>
            <a:miter lim="8000"/>
            <a:headEnd type="none" w="sm" len="sm"/>
            <a:tailEnd type="triangle" w="med" len="med"/>
          </a:ln>
        </p:spPr>
      </p:cxnSp>
      <p:sp>
        <p:nvSpPr>
          <p:cNvPr id="374" name="Google Shape;374;p38"/>
          <p:cNvSpPr txBox="1"/>
          <p:nvPr/>
        </p:nvSpPr>
        <p:spPr>
          <a:xfrm>
            <a:off x="3986162" y="4422509"/>
            <a:ext cx="1855500" cy="3993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l="-890" b="-20270"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38"/>
          <p:cNvSpPr txBox="1"/>
          <p:nvPr/>
        </p:nvSpPr>
        <p:spPr>
          <a:xfrm>
            <a:off x="194053" y="1376425"/>
            <a:ext cx="13716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observation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38"/>
          <p:cNvSpPr txBox="1"/>
          <p:nvPr/>
        </p:nvSpPr>
        <p:spPr>
          <a:xfrm>
            <a:off x="194051" y="2269775"/>
            <a:ext cx="15765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“observation prior”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38"/>
          <p:cNvSpPr txBox="1"/>
          <p:nvPr/>
        </p:nvSpPr>
        <p:spPr>
          <a:xfrm>
            <a:off x="235851" y="3348125"/>
            <a:ext cx="13296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prior state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38"/>
          <p:cNvSpPr txBox="1"/>
          <p:nvPr/>
        </p:nvSpPr>
        <p:spPr>
          <a:xfrm>
            <a:off x="6765502" y="3296978"/>
            <a:ext cx="545100" cy="43860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38"/>
          <p:cNvSpPr txBox="1"/>
          <p:nvPr/>
        </p:nvSpPr>
        <p:spPr>
          <a:xfrm>
            <a:off x="7272850" y="3395975"/>
            <a:ext cx="18555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posterior state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9" name="Google Shape;379;p38"/>
          <p:cNvCxnSpPr/>
          <p:nvPr/>
        </p:nvCxnSpPr>
        <p:spPr>
          <a:xfrm rot="10800000">
            <a:off x="6938829" y="3783185"/>
            <a:ext cx="9300" cy="6432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dot"/>
            <a:miter lim="8000"/>
            <a:headEnd type="none" w="sm" len="sm"/>
            <a:tailEnd type="none" w="sm" len="sm"/>
          </a:ln>
        </p:spPr>
      </p:cxnSp>
      <p:cxnSp>
        <p:nvCxnSpPr>
          <p:cNvPr id="380" name="Google Shape;380;p38"/>
          <p:cNvCxnSpPr/>
          <p:nvPr/>
        </p:nvCxnSpPr>
        <p:spPr>
          <a:xfrm flipH="1">
            <a:off x="2047175" y="4417775"/>
            <a:ext cx="4883400" cy="87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dot"/>
            <a:miter lim="8000"/>
            <a:headEnd type="none" w="sm" len="sm"/>
            <a:tailEnd type="none" w="sm" len="sm"/>
          </a:ln>
        </p:spPr>
      </p:cxnSp>
      <p:cxnSp>
        <p:nvCxnSpPr>
          <p:cNvPr id="381" name="Google Shape;381;p38"/>
          <p:cNvCxnSpPr/>
          <p:nvPr/>
        </p:nvCxnSpPr>
        <p:spPr>
          <a:xfrm rot="10800000">
            <a:off x="1996127" y="2678887"/>
            <a:ext cx="0" cy="5895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sp>
        <p:nvSpPr>
          <p:cNvPr id="382" name="Google Shape;382;p38"/>
          <p:cNvSpPr txBox="1"/>
          <p:nvPr/>
        </p:nvSpPr>
        <p:spPr>
          <a:xfrm>
            <a:off x="1389955" y="2728059"/>
            <a:ext cx="645900" cy="465900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38"/>
          <p:cNvSpPr/>
          <p:nvPr/>
        </p:nvSpPr>
        <p:spPr>
          <a:xfrm>
            <a:off x="3864689" y="2205089"/>
            <a:ext cx="1090800" cy="715800"/>
          </a:xfrm>
          <a:prstGeom prst="rect">
            <a:avLst/>
          </a:prstGeom>
          <a:solidFill>
            <a:srgbClr val="FFAB40">
              <a:alpha val="55449"/>
            </a:srgbClr>
          </a:solidFill>
          <a:ln w="9525" cap="flat" cmpd="sng">
            <a:solidFill>
              <a:srgbClr val="B45F0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Assimilator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38"/>
          <p:cNvSpPr txBox="1"/>
          <p:nvPr/>
        </p:nvSpPr>
        <p:spPr>
          <a:xfrm>
            <a:off x="3025704" y="1295624"/>
            <a:ext cx="542400" cy="438600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38"/>
          <p:cNvSpPr txBox="1"/>
          <p:nvPr/>
        </p:nvSpPr>
        <p:spPr>
          <a:xfrm>
            <a:off x="3025704" y="2212457"/>
            <a:ext cx="545700" cy="445200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38"/>
          <p:cNvSpPr txBox="1"/>
          <p:nvPr/>
        </p:nvSpPr>
        <p:spPr>
          <a:xfrm>
            <a:off x="3019346" y="3260343"/>
            <a:ext cx="539700" cy="445200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7" name="Google Shape;387;p38"/>
          <p:cNvCxnSpPr/>
          <p:nvPr/>
        </p:nvCxnSpPr>
        <p:spPr>
          <a:xfrm rot="10800000" flipH="1">
            <a:off x="2283691" y="3482975"/>
            <a:ext cx="780900" cy="153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cxnSp>
        <p:nvCxnSpPr>
          <p:cNvPr id="388" name="Google Shape;388;p38"/>
          <p:cNvCxnSpPr/>
          <p:nvPr/>
        </p:nvCxnSpPr>
        <p:spPr>
          <a:xfrm rot="10800000" flipH="1">
            <a:off x="2283658" y="2485573"/>
            <a:ext cx="780900" cy="117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cxnSp>
        <p:nvCxnSpPr>
          <p:cNvPr id="389" name="Google Shape;389;p38"/>
          <p:cNvCxnSpPr/>
          <p:nvPr/>
        </p:nvCxnSpPr>
        <p:spPr>
          <a:xfrm rot="10800000" flipH="1">
            <a:off x="2283559" y="1545825"/>
            <a:ext cx="780900" cy="117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sp>
        <p:nvSpPr>
          <p:cNvPr id="390" name="Google Shape;390;p38"/>
          <p:cNvSpPr/>
          <p:nvPr/>
        </p:nvSpPr>
        <p:spPr>
          <a:xfrm rot="-5400000">
            <a:off x="1472108" y="2360839"/>
            <a:ext cx="2192400" cy="318000"/>
          </a:xfrm>
          <a:prstGeom prst="rect">
            <a:avLst/>
          </a:prstGeom>
          <a:solidFill>
            <a:srgbClr val="FFAB40">
              <a:alpha val="55449"/>
            </a:srgbClr>
          </a:solidFill>
          <a:ln w="9525" cap="flat" cmpd="sng">
            <a:solidFill>
              <a:srgbClr val="B45F0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misc. transform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38"/>
          <p:cNvSpPr/>
          <p:nvPr/>
        </p:nvSpPr>
        <p:spPr>
          <a:xfrm>
            <a:off x="5484726" y="3273701"/>
            <a:ext cx="865200" cy="399300"/>
          </a:xfrm>
          <a:prstGeom prst="rect">
            <a:avLst/>
          </a:prstGeom>
          <a:solidFill>
            <a:srgbClr val="FFAB40">
              <a:alpha val="55449"/>
            </a:srgbClr>
          </a:solidFill>
          <a:ln w="9525" cap="flat" cmpd="sng">
            <a:solidFill>
              <a:srgbClr val="B45F0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Updator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38"/>
          <p:cNvSpPr txBox="1"/>
          <p:nvPr/>
        </p:nvSpPr>
        <p:spPr>
          <a:xfrm>
            <a:off x="412475" y="810600"/>
            <a:ext cx="3452100" cy="438600"/>
          </a:xfrm>
          <a:prstGeom prst="rect">
            <a:avLst/>
          </a:prstGeom>
          <a:solidFill>
            <a:srgbClr val="FFC000">
              <a:alpha val="32940"/>
            </a:srgbClr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Misc. transform </a:t>
            </a:r>
            <a:r>
              <a:rPr lang="en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of prior state/obs</a:t>
            </a:r>
            <a:endParaRPr sz="9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such as scale decomposition, </a:t>
            </a:r>
            <a:r>
              <a:rPr lang="en" sz="1200">
                <a:solidFill>
                  <a:srgbClr val="FF0000"/>
                </a:solidFill>
              </a:rPr>
              <a:t>anamorphosis…</a:t>
            </a:r>
            <a:endParaRPr sz="900"/>
          </a:p>
        </p:txBody>
      </p:sp>
      <p:sp>
        <p:nvSpPr>
          <p:cNvPr id="393" name="Google Shape;393;p38"/>
          <p:cNvSpPr txBox="1"/>
          <p:nvPr/>
        </p:nvSpPr>
        <p:spPr>
          <a:xfrm>
            <a:off x="6647100" y="958375"/>
            <a:ext cx="2098200" cy="623400"/>
          </a:xfrm>
          <a:prstGeom prst="rect">
            <a:avLst/>
          </a:prstGeom>
          <a:solidFill>
            <a:srgbClr val="FFC000">
              <a:alpha val="32940"/>
            </a:srgbClr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Updator</a:t>
            </a:r>
            <a:r>
              <a:rPr lang="en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9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Inverse transform</a:t>
            </a:r>
            <a:endParaRPr sz="9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or other enhancement</a:t>
            </a:r>
            <a:endParaRPr sz="900"/>
          </a:p>
        </p:txBody>
      </p:sp>
      <p:sp>
        <p:nvSpPr>
          <p:cNvPr id="394" name="Google Shape;394;p38"/>
          <p:cNvSpPr/>
          <p:nvPr/>
        </p:nvSpPr>
        <p:spPr>
          <a:xfrm>
            <a:off x="529261" y="3632836"/>
            <a:ext cx="1371600" cy="350406"/>
          </a:xfrm>
          <a:prstGeom prst="flowChartTerminator">
            <a:avLst/>
          </a:prstGeom>
          <a:solidFill>
            <a:srgbClr val="FFAB40">
              <a:alpha val="55449"/>
            </a:srgbClr>
          </a:solidFill>
          <a:ln w="9525" cap="flat" cmpd="sng">
            <a:solidFill>
              <a:srgbClr val="B45F0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Perturbation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38"/>
          <p:cNvSpPr/>
          <p:nvPr/>
        </p:nvSpPr>
        <p:spPr>
          <a:xfrm>
            <a:off x="4835547" y="2075783"/>
            <a:ext cx="1197882" cy="284688"/>
          </a:xfrm>
          <a:prstGeom prst="flowChartTerminator">
            <a:avLst/>
          </a:prstGeom>
          <a:solidFill>
            <a:srgbClr val="FFAB40">
              <a:alpha val="55449"/>
            </a:srgbClr>
          </a:solidFill>
          <a:ln w="9525" cap="flat" cmpd="sng">
            <a:solidFill>
              <a:srgbClr val="B45F0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Localization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38"/>
          <p:cNvSpPr/>
          <p:nvPr/>
        </p:nvSpPr>
        <p:spPr>
          <a:xfrm>
            <a:off x="4860946" y="2364261"/>
            <a:ext cx="865188" cy="284688"/>
          </a:xfrm>
          <a:prstGeom prst="flowChartTerminator">
            <a:avLst/>
          </a:prstGeom>
          <a:solidFill>
            <a:srgbClr val="FFAB40">
              <a:alpha val="55449"/>
            </a:srgbClr>
          </a:solidFill>
          <a:ln w="9525" cap="flat" cmpd="sng">
            <a:solidFill>
              <a:srgbClr val="B45F0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Inflation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38"/>
          <p:cNvSpPr/>
          <p:nvPr/>
        </p:nvSpPr>
        <p:spPr>
          <a:xfrm>
            <a:off x="4864775" y="2638450"/>
            <a:ext cx="1197882" cy="284688"/>
          </a:xfrm>
          <a:prstGeom prst="flowChartTerminator">
            <a:avLst/>
          </a:prstGeom>
          <a:solidFill>
            <a:srgbClr val="FFAB40">
              <a:alpha val="55449"/>
            </a:srgbClr>
          </a:solidFill>
          <a:ln w="9525" cap="flat" cmpd="sng">
            <a:solidFill>
              <a:srgbClr val="B45F0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Covariance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8" name="Google Shape;398;p38" title="nersc_new_logo_jubileum.png"/>
          <p:cNvPicPr preferRelativeResize="0"/>
          <p:nvPr/>
        </p:nvPicPr>
        <p:blipFill rotWithShape="1">
          <a:blip r:embed="rId13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38"/>
          <p:cNvSpPr txBox="1"/>
          <p:nvPr/>
        </p:nvSpPr>
        <p:spPr>
          <a:xfrm>
            <a:off x="4205137" y="865975"/>
            <a:ext cx="2176800" cy="808200"/>
          </a:xfrm>
          <a:prstGeom prst="rect">
            <a:avLst/>
          </a:prstGeom>
          <a:solidFill>
            <a:srgbClr val="FFC000">
              <a:alpha val="32940"/>
            </a:srgbClr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Assimilator:</a:t>
            </a:r>
            <a:endParaRPr sz="1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EnKF (different variants)</a:t>
            </a:r>
            <a:endParaRPr sz="9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other non-Gaussian filters (such as QCEF)</a:t>
            </a:r>
            <a:endParaRPr sz="900"/>
          </a:p>
        </p:txBody>
      </p:sp>
      <p:sp>
        <p:nvSpPr>
          <p:cNvPr id="400" name="Google Shape;400;p38"/>
          <p:cNvSpPr/>
          <p:nvPr/>
        </p:nvSpPr>
        <p:spPr>
          <a:xfrm>
            <a:off x="5214863" y="4459688"/>
            <a:ext cx="1404900" cy="4167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3"/>
                </a:solidFill>
              </a:rPr>
              <a:t>AI emulators</a:t>
            </a:r>
            <a:endParaRPr b="1">
              <a:solidFill>
                <a:schemeClr val="accent3"/>
              </a:solidFill>
            </a:endParaRPr>
          </a:p>
        </p:txBody>
      </p:sp>
      <p:sp>
        <p:nvSpPr>
          <p:cNvPr id="401" name="Google Shape;401;p38"/>
          <p:cNvSpPr/>
          <p:nvPr/>
        </p:nvSpPr>
        <p:spPr>
          <a:xfrm>
            <a:off x="412475" y="4024513"/>
            <a:ext cx="1288200" cy="5520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57575"/>
                </a:solidFill>
              </a:rPr>
              <a:t>AI ensemble generation</a:t>
            </a:r>
            <a:endParaRPr b="1">
              <a:solidFill>
                <a:srgbClr val="757575"/>
              </a:solidFill>
            </a:endParaRPr>
          </a:p>
        </p:txBody>
      </p:sp>
      <p:sp>
        <p:nvSpPr>
          <p:cNvPr id="402" name="Google Shape;402;p38"/>
          <p:cNvSpPr/>
          <p:nvPr/>
        </p:nvSpPr>
        <p:spPr>
          <a:xfrm>
            <a:off x="277486" y="2742950"/>
            <a:ext cx="1288200" cy="4167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57575"/>
                </a:solidFill>
              </a:rPr>
              <a:t>AI operators</a:t>
            </a:r>
            <a:endParaRPr b="1">
              <a:solidFill>
                <a:srgbClr val="757575"/>
              </a:solidFill>
            </a:endParaRPr>
          </a:p>
        </p:txBody>
      </p:sp>
      <p:sp>
        <p:nvSpPr>
          <p:cNvPr id="403" name="Google Shape;403;p38"/>
          <p:cNvSpPr/>
          <p:nvPr/>
        </p:nvSpPr>
        <p:spPr>
          <a:xfrm>
            <a:off x="6712133" y="1589688"/>
            <a:ext cx="1855500" cy="9105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57575"/>
                </a:solidFill>
              </a:rPr>
              <a:t>AI enhancements:</a:t>
            </a:r>
            <a:endParaRPr b="1">
              <a:solidFill>
                <a:srgbClr val="757575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57575"/>
                </a:solidFill>
              </a:rPr>
              <a:t>Super-resolution</a:t>
            </a:r>
            <a:endParaRPr>
              <a:solidFill>
                <a:srgbClr val="757575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57575"/>
                </a:solidFill>
              </a:rPr>
              <a:t>Bias correction</a:t>
            </a:r>
            <a:endParaRPr>
              <a:solidFill>
                <a:srgbClr val="757575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57575"/>
                </a:solidFill>
              </a:rPr>
              <a:t>Alignment</a:t>
            </a:r>
            <a:endParaRPr>
              <a:solidFill>
                <a:srgbClr val="757575"/>
              </a:solidFill>
            </a:endParaRPr>
          </a:p>
        </p:txBody>
      </p:sp>
      <p:sp>
        <p:nvSpPr>
          <p:cNvPr id="404" name="Google Shape;404;p38"/>
          <p:cNvSpPr/>
          <p:nvPr/>
        </p:nvSpPr>
        <p:spPr>
          <a:xfrm>
            <a:off x="4205131" y="1732625"/>
            <a:ext cx="2176800" cy="2847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57575"/>
                </a:solidFill>
              </a:rPr>
              <a:t>AI assimilation core?</a:t>
            </a:r>
            <a:endParaRPr>
              <a:solidFill>
                <a:srgbClr val="757575"/>
              </a:solidFill>
            </a:endParaRPr>
          </a:p>
        </p:txBody>
      </p:sp>
      <p:sp>
        <p:nvSpPr>
          <p:cNvPr id="405" name="Google Shape;405;p38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23/24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9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Take home message</a:t>
            </a:r>
            <a:endParaRPr sz="1100"/>
          </a:p>
        </p:txBody>
      </p:sp>
      <p:sp>
        <p:nvSpPr>
          <p:cNvPr id="411" name="Google Shape;411;p39"/>
          <p:cNvSpPr txBox="1"/>
          <p:nvPr/>
        </p:nvSpPr>
        <p:spPr>
          <a:xfrm>
            <a:off x="632325" y="949425"/>
            <a:ext cx="7971000" cy="40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NEDAS v1.2.0 has a cleaner architecture design and more DA methods implemented.</a:t>
            </a:r>
            <a:endParaRPr sz="60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It’s been used in several geophysical models to test different aspects of DA systems.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1">
                <a:solidFill>
                  <a:schemeClr val="dk1"/>
                </a:solidFill>
              </a:rPr>
              <a:t>Future work</a:t>
            </a:r>
            <a:r>
              <a:rPr lang="en" sz="1600">
                <a:solidFill>
                  <a:schemeClr val="dk1"/>
                </a:solidFill>
              </a:rPr>
              <a:t>: to implement more DA innovations, including the use of AI, and compare methods in operational context.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1">
                <a:solidFill>
                  <a:schemeClr val="dk1"/>
                </a:solidFill>
              </a:rPr>
              <a:t>NEDAS is open source</a:t>
            </a:r>
            <a:r>
              <a:rPr lang="en" sz="1600">
                <a:solidFill>
                  <a:schemeClr val="dk1"/>
                </a:solidFill>
              </a:rPr>
              <a:t>: </a:t>
            </a:r>
            <a:r>
              <a:rPr lang="en" sz="1600" u="sng">
                <a:solidFill>
                  <a:schemeClr val="hlink"/>
                </a:solidFill>
                <a:hlinkClick r:id="rId3"/>
              </a:rPr>
              <a:t>github.com/nansencenter/NEDAS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1">
                <a:solidFill>
                  <a:schemeClr val="dk1"/>
                </a:solidFill>
              </a:rPr>
              <a:t>New</a:t>
            </a:r>
            <a:r>
              <a:rPr lang="en" sz="1600">
                <a:solidFill>
                  <a:schemeClr val="dk1"/>
                </a:solidFill>
              </a:rPr>
              <a:t>: </a:t>
            </a:r>
            <a:r>
              <a:rPr lang="en" sz="1600" u="sng">
                <a:solidFill>
                  <a:schemeClr val="hlink"/>
                </a:solidFill>
                <a:hlinkClick r:id="rId4"/>
              </a:rPr>
              <a:t>github.com/myying/NEDAS_tutorials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1">
                <a:solidFill>
                  <a:schemeClr val="dk1"/>
                </a:solidFill>
              </a:rPr>
              <a:t>Thank you!</a:t>
            </a:r>
            <a:endParaRPr sz="1600" b="1" i="1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For contact: </a:t>
            </a:r>
            <a:r>
              <a:rPr lang="en" sz="1600" u="sng">
                <a:solidFill>
                  <a:schemeClr val="hlink"/>
                </a:solidFill>
                <a:hlinkClick r:id="rId5"/>
              </a:rPr>
              <a:t>yue.ying@nersc.no</a:t>
            </a:r>
            <a:r>
              <a:rPr lang="en" sz="1600">
                <a:solidFill>
                  <a:schemeClr val="dk1"/>
                </a:solidFill>
              </a:rPr>
              <a:t> 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412" name="Google Shape;412;p39" title="nersc_new_logo_jubileum.png"/>
          <p:cNvPicPr preferRelativeResize="0"/>
          <p:nvPr/>
        </p:nvPicPr>
        <p:blipFill rotWithShape="1">
          <a:blip r:embed="rId6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39" title="COMEDI.logo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48300" y="4182500"/>
            <a:ext cx="2507425" cy="961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3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50539" y="4216563"/>
            <a:ext cx="1320574" cy="62360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39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24/24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Development history</a:t>
            </a:r>
            <a:endParaRPr sz="1100"/>
          </a:p>
        </p:txBody>
      </p:sp>
      <p:cxnSp>
        <p:nvCxnSpPr>
          <p:cNvPr id="86" name="Google Shape;86;p17"/>
          <p:cNvCxnSpPr/>
          <p:nvPr/>
        </p:nvCxnSpPr>
        <p:spPr>
          <a:xfrm>
            <a:off x="553336" y="3701125"/>
            <a:ext cx="6295500" cy="9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87" name="Google Shape;87;p17"/>
          <p:cNvSpPr txBox="1"/>
          <p:nvPr/>
        </p:nvSpPr>
        <p:spPr>
          <a:xfrm>
            <a:off x="6476986" y="3809979"/>
            <a:ext cx="106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2026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88" name="Google Shape;88;p17"/>
          <p:cNvCxnSpPr/>
          <p:nvPr/>
        </p:nvCxnSpPr>
        <p:spPr>
          <a:xfrm>
            <a:off x="2948218" y="3705629"/>
            <a:ext cx="1887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89" name="Google Shape;89;p17"/>
          <p:cNvSpPr txBox="1"/>
          <p:nvPr/>
        </p:nvSpPr>
        <p:spPr>
          <a:xfrm>
            <a:off x="4467646" y="3806346"/>
            <a:ext cx="106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2024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0" name="Google Shape;90;p17"/>
          <p:cNvSpPr txBox="1"/>
          <p:nvPr/>
        </p:nvSpPr>
        <p:spPr>
          <a:xfrm>
            <a:off x="2654311" y="3797275"/>
            <a:ext cx="106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2022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934336" y="3797282"/>
            <a:ext cx="106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2020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92" name="Google Shape;92;p17"/>
          <p:cNvCxnSpPr/>
          <p:nvPr/>
        </p:nvCxnSpPr>
        <p:spPr>
          <a:xfrm>
            <a:off x="734764" y="3701054"/>
            <a:ext cx="553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93" name="Google Shape;93;p17"/>
          <p:cNvSpPr txBox="1"/>
          <p:nvPr/>
        </p:nvSpPr>
        <p:spPr>
          <a:xfrm>
            <a:off x="580559" y="3184050"/>
            <a:ext cx="1415100" cy="384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I joined NERSC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885400" y="955391"/>
            <a:ext cx="27522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Models at NERSC</a:t>
            </a:r>
            <a:endParaRPr sz="1200">
              <a:solidFill>
                <a:schemeClr val="dk2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❏"/>
            </a:pPr>
            <a:r>
              <a:rPr lang="en" sz="1200">
                <a:solidFill>
                  <a:schemeClr val="dk2"/>
                </a:solidFill>
              </a:rPr>
              <a:t>HYCOM-CICE (TP4, TP5)</a:t>
            </a:r>
            <a:endParaRPr sz="1200">
              <a:solidFill>
                <a:schemeClr val="dk2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❏"/>
            </a:pPr>
            <a:r>
              <a:rPr lang="en" sz="1200">
                <a:solidFill>
                  <a:schemeClr val="dk2"/>
                </a:solidFill>
              </a:rPr>
              <a:t>neXtSIM (Lagrange, dG)</a:t>
            </a:r>
            <a:endParaRPr sz="1200">
              <a:solidFill>
                <a:schemeClr val="dk2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❏"/>
            </a:pPr>
            <a:r>
              <a:rPr lang="en" sz="1200">
                <a:solidFill>
                  <a:schemeClr val="dk2"/>
                </a:solidFill>
              </a:rPr>
              <a:t>NorESM</a:t>
            </a:r>
            <a:endParaRPr sz="12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NEDAS was an initiative to unify the DA practice at NERSC.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95" name="Google Shape;95;p17"/>
          <p:cNvSpPr txBox="1"/>
          <p:nvPr/>
        </p:nvSpPr>
        <p:spPr>
          <a:xfrm>
            <a:off x="4335199" y="3184050"/>
            <a:ext cx="909000" cy="384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v1.0-beta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96" name="Google Shape;96;p17"/>
          <p:cNvSpPr txBox="1"/>
          <p:nvPr/>
        </p:nvSpPr>
        <p:spPr>
          <a:xfrm>
            <a:off x="5529034" y="3184050"/>
            <a:ext cx="744900" cy="384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v1.1.0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97" name="Google Shape;97;p17"/>
          <p:cNvSpPr txBox="1"/>
          <p:nvPr/>
        </p:nvSpPr>
        <p:spPr>
          <a:xfrm>
            <a:off x="6476984" y="3184050"/>
            <a:ext cx="744900" cy="384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</a:rPr>
              <a:t>v1.2.0</a:t>
            </a:r>
            <a:endParaRPr sz="1300">
              <a:solidFill>
                <a:schemeClr val="accent1"/>
              </a:solidFill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2753930" y="3184050"/>
            <a:ext cx="439200" cy="384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init</a:t>
            </a:r>
            <a:endParaRPr sz="1300">
              <a:solidFill>
                <a:schemeClr val="dk2"/>
              </a:solidFill>
            </a:endParaRPr>
          </a:p>
        </p:txBody>
      </p:sp>
      <p:cxnSp>
        <p:nvCxnSpPr>
          <p:cNvPr id="99" name="Google Shape;99;p17"/>
          <p:cNvCxnSpPr/>
          <p:nvPr/>
        </p:nvCxnSpPr>
        <p:spPr>
          <a:xfrm>
            <a:off x="3918789" y="3705629"/>
            <a:ext cx="1887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00" name="Google Shape;100;p17"/>
          <p:cNvSpPr txBox="1"/>
          <p:nvPr/>
        </p:nvSpPr>
        <p:spPr>
          <a:xfrm>
            <a:off x="5460953" y="3814509"/>
            <a:ext cx="106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2025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01" name="Google Shape;101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28107" y="2527812"/>
            <a:ext cx="1351299" cy="638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 txBox="1"/>
          <p:nvPr/>
        </p:nvSpPr>
        <p:spPr>
          <a:xfrm>
            <a:off x="3510602" y="1703075"/>
            <a:ext cx="2667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en" sz="1200">
                <a:solidFill>
                  <a:schemeClr val="dk2"/>
                </a:solidFill>
              </a:rPr>
              <a:t>Python DA core: ETKF/EAKF</a:t>
            </a:r>
            <a:endParaRPr sz="1200">
              <a:solidFill>
                <a:schemeClr val="dk2"/>
              </a:solidFill>
            </a:endParaRPr>
          </a:p>
          <a:p>
            <a:pPr marL="45720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en" sz="1200">
                <a:solidFill>
                  <a:schemeClr val="dk2"/>
                </a:solidFill>
              </a:rPr>
              <a:t>Bash control script</a:t>
            </a:r>
            <a:endParaRPr sz="1200">
              <a:solidFill>
                <a:schemeClr val="dk2"/>
              </a:solidFill>
            </a:endParaRPr>
          </a:p>
          <a:p>
            <a:pPr marL="45720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en" sz="1200">
                <a:solidFill>
                  <a:schemeClr val="dk2"/>
                </a:solidFill>
              </a:rPr>
              <a:t>Offline DA only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5262342" y="1878804"/>
            <a:ext cx="202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en" sz="1200">
                <a:solidFill>
                  <a:schemeClr val="dk2"/>
                </a:solidFill>
              </a:rPr>
              <a:t>Python control script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104" name="Google Shape;104;p17"/>
          <p:cNvSpPr txBox="1"/>
          <p:nvPr/>
        </p:nvSpPr>
        <p:spPr>
          <a:xfrm>
            <a:off x="6386356" y="2090814"/>
            <a:ext cx="1953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1333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</a:pPr>
            <a:r>
              <a:rPr lang="en" sz="1200">
                <a:solidFill>
                  <a:schemeClr val="accent1"/>
                </a:solidFill>
              </a:rPr>
              <a:t>Both online/offline</a:t>
            </a:r>
            <a:endParaRPr sz="1200">
              <a:solidFill>
                <a:schemeClr val="accent1"/>
              </a:solidFill>
            </a:endParaRPr>
          </a:p>
        </p:txBody>
      </p:sp>
      <p:sp>
        <p:nvSpPr>
          <p:cNvPr id="105" name="Google Shape;105;p17"/>
          <p:cNvSpPr txBox="1"/>
          <p:nvPr/>
        </p:nvSpPr>
        <p:spPr>
          <a:xfrm>
            <a:off x="5270036" y="2392550"/>
            <a:ext cx="1642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en" sz="1200">
                <a:solidFill>
                  <a:schemeClr val="dk2"/>
                </a:solidFill>
              </a:rPr>
              <a:t>Refactor of </a:t>
            </a:r>
            <a:r>
              <a:rPr lang="en" sz="1200" b="1">
                <a:solidFill>
                  <a:schemeClr val="dk2"/>
                </a:solidFill>
              </a:rPr>
              <a:t>assim_tools</a:t>
            </a:r>
            <a:endParaRPr sz="1200" b="1">
              <a:solidFill>
                <a:schemeClr val="dk2"/>
              </a:solidFill>
            </a:endParaRPr>
          </a:p>
        </p:txBody>
      </p:sp>
      <p:sp>
        <p:nvSpPr>
          <p:cNvPr id="106" name="Google Shape;106;p17"/>
          <p:cNvSpPr txBox="1"/>
          <p:nvPr/>
        </p:nvSpPr>
        <p:spPr>
          <a:xfrm>
            <a:off x="6389966" y="2391729"/>
            <a:ext cx="1571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1333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</a:pPr>
            <a:r>
              <a:rPr lang="en" sz="1200">
                <a:solidFill>
                  <a:schemeClr val="accent1"/>
                </a:solidFill>
              </a:rPr>
              <a:t>Introduced </a:t>
            </a:r>
            <a:r>
              <a:rPr lang="en" sz="1200" b="1">
                <a:solidFill>
                  <a:schemeClr val="accent1"/>
                </a:solidFill>
              </a:rPr>
              <a:t>core</a:t>
            </a:r>
            <a:r>
              <a:rPr lang="en" sz="1200">
                <a:solidFill>
                  <a:schemeClr val="accent1"/>
                </a:solidFill>
              </a:rPr>
              <a:t> and base classes</a:t>
            </a:r>
            <a:endParaRPr sz="1200">
              <a:solidFill>
                <a:schemeClr val="accent1"/>
              </a:solidFill>
            </a:endParaRPr>
          </a:p>
        </p:txBody>
      </p:sp>
      <p:sp>
        <p:nvSpPr>
          <p:cNvPr id="107" name="Google Shape;107;p17"/>
          <p:cNvSpPr txBox="1"/>
          <p:nvPr/>
        </p:nvSpPr>
        <p:spPr>
          <a:xfrm>
            <a:off x="6384552" y="1689850"/>
            <a:ext cx="258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1333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</a:pPr>
            <a:r>
              <a:rPr lang="en" sz="1200">
                <a:solidFill>
                  <a:schemeClr val="accent1"/>
                </a:solidFill>
              </a:rPr>
              <a:t>Added more DA methods</a:t>
            </a:r>
            <a:endParaRPr sz="1200">
              <a:solidFill>
                <a:schemeClr val="accent1"/>
              </a:solidFill>
            </a:endParaRPr>
          </a:p>
        </p:txBody>
      </p:sp>
      <p:pic>
        <p:nvPicPr>
          <p:cNvPr id="108" name="Google Shape;108;p17" title="nersc_new_logo_jubileum.png"/>
          <p:cNvPicPr preferRelativeResize="0"/>
          <p:nvPr/>
        </p:nvPicPr>
        <p:blipFill rotWithShape="1">
          <a:blip r:embed="rId4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7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 2/24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Architecture</a:t>
            </a:r>
            <a:endParaRPr sz="1100"/>
          </a:p>
        </p:txBody>
      </p:sp>
      <p:pic>
        <p:nvPicPr>
          <p:cNvPr id="115" name="Google Shape;115;p18" descr="_images/nedas_architecture.png"/>
          <p:cNvPicPr preferRelativeResize="0"/>
          <p:nvPr/>
        </p:nvPicPr>
        <p:blipFill rotWithShape="1">
          <a:blip r:embed="rId3">
            <a:alphaModFix/>
          </a:blip>
          <a:srcRect l="13067" t="9755" r="11920"/>
          <a:stretch/>
        </p:blipFill>
        <p:spPr>
          <a:xfrm>
            <a:off x="298250" y="709877"/>
            <a:ext cx="5659800" cy="363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8"/>
          <p:cNvSpPr txBox="1"/>
          <p:nvPr/>
        </p:nvSpPr>
        <p:spPr>
          <a:xfrm>
            <a:off x="159950" y="3846200"/>
            <a:ext cx="3131400" cy="11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contains DA algorithmic components:</a:t>
            </a:r>
            <a:endParaRPr sz="1200">
              <a:solidFill>
                <a:schemeClr val="dk2"/>
              </a:solidFill>
            </a:endParaRP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en" sz="1200">
                <a:solidFill>
                  <a:schemeClr val="dk2"/>
                </a:solidFill>
              </a:rPr>
              <a:t>Assimilator / Updator</a:t>
            </a:r>
            <a:endParaRPr sz="1200">
              <a:solidFill>
                <a:schemeClr val="dk2"/>
              </a:solidFill>
            </a:endParaRP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en" sz="1200">
                <a:solidFill>
                  <a:schemeClr val="dk2"/>
                </a:solidFill>
              </a:rPr>
              <a:t>Localization / Inflation / Perturbation / Misc. Transforms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117" name="Google Shape;117;p18"/>
          <p:cNvSpPr txBox="1"/>
          <p:nvPr/>
        </p:nvSpPr>
        <p:spPr>
          <a:xfrm>
            <a:off x="5861836" y="1828674"/>
            <a:ext cx="2913900" cy="18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deals with running external programs on various computer platforms</a:t>
            </a:r>
            <a:endParaRPr sz="12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deals with observations processing and forward operators</a:t>
            </a:r>
            <a:endParaRPr sz="12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deals with model restart file read/write and running forecasts</a:t>
            </a:r>
            <a:endParaRPr sz="1200">
              <a:solidFill>
                <a:schemeClr val="dk2"/>
              </a:solidFill>
            </a:endParaRPr>
          </a:p>
        </p:txBody>
      </p:sp>
      <p:pic>
        <p:nvPicPr>
          <p:cNvPr id="118" name="Google Shape;118;p18" title="nersc_new_logo_jubileum.png"/>
          <p:cNvPicPr preferRelativeResize="0"/>
          <p:nvPr/>
        </p:nvPicPr>
        <p:blipFill rotWithShape="1">
          <a:blip r:embed="rId4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8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 3/24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DA algorithmic components</a:t>
            </a:r>
            <a:endParaRPr sz="1100"/>
          </a:p>
        </p:txBody>
      </p:sp>
      <p:cxnSp>
        <p:nvCxnSpPr>
          <p:cNvPr id="125" name="Google Shape;125;p19"/>
          <p:cNvCxnSpPr/>
          <p:nvPr/>
        </p:nvCxnSpPr>
        <p:spPr>
          <a:xfrm>
            <a:off x="3431138" y="1551993"/>
            <a:ext cx="508725" cy="5184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cxnSp>
        <p:nvCxnSpPr>
          <p:cNvPr id="126" name="Google Shape;126;p19"/>
          <p:cNvCxnSpPr/>
          <p:nvPr/>
        </p:nvCxnSpPr>
        <p:spPr>
          <a:xfrm rot="10800000" flipH="1">
            <a:off x="3475482" y="2462952"/>
            <a:ext cx="315900" cy="10575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cxnSp>
        <p:nvCxnSpPr>
          <p:cNvPr id="127" name="Google Shape;127;p19"/>
          <p:cNvCxnSpPr>
            <a:stCxn id="128" idx="3"/>
            <a:endCxn id="129" idx="1"/>
          </p:cNvCxnSpPr>
          <p:nvPr/>
        </p:nvCxnSpPr>
        <p:spPr>
          <a:xfrm>
            <a:off x="5305147" y="3511282"/>
            <a:ext cx="1460400" cy="51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sp>
        <p:nvSpPr>
          <p:cNvPr id="130" name="Google Shape;130;p19"/>
          <p:cNvSpPr txBox="1"/>
          <p:nvPr/>
        </p:nvSpPr>
        <p:spPr>
          <a:xfrm>
            <a:off x="1776905" y="1295624"/>
            <a:ext cx="542400" cy="4386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9"/>
          <p:cNvSpPr txBox="1"/>
          <p:nvPr/>
        </p:nvSpPr>
        <p:spPr>
          <a:xfrm>
            <a:off x="1776905" y="2212457"/>
            <a:ext cx="540900" cy="4524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9"/>
          <p:cNvSpPr txBox="1"/>
          <p:nvPr/>
        </p:nvSpPr>
        <p:spPr>
          <a:xfrm>
            <a:off x="1770547" y="3260343"/>
            <a:ext cx="534900" cy="4524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9"/>
          <p:cNvSpPr txBox="1"/>
          <p:nvPr/>
        </p:nvSpPr>
        <p:spPr>
          <a:xfrm>
            <a:off x="4425305" y="3652680"/>
            <a:ext cx="977400" cy="500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state-space 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increment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9"/>
          <p:cNvSpPr txBox="1"/>
          <p:nvPr/>
        </p:nvSpPr>
        <p:spPr>
          <a:xfrm>
            <a:off x="4615297" y="3292020"/>
            <a:ext cx="689850" cy="438525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4" name="Google Shape;134;p19"/>
          <p:cNvCxnSpPr/>
          <p:nvPr/>
        </p:nvCxnSpPr>
        <p:spPr>
          <a:xfrm rot="10800000" flipH="1">
            <a:off x="3554156" y="2990168"/>
            <a:ext cx="385650" cy="5067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cxnSp>
        <p:nvCxnSpPr>
          <p:cNvPr id="135" name="Google Shape;135;p19"/>
          <p:cNvCxnSpPr/>
          <p:nvPr/>
        </p:nvCxnSpPr>
        <p:spPr>
          <a:xfrm>
            <a:off x="4744350" y="3017056"/>
            <a:ext cx="184050" cy="35055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cxnSp>
        <p:nvCxnSpPr>
          <p:cNvPr id="136" name="Google Shape;136;p19"/>
          <p:cNvCxnSpPr>
            <a:endCxn id="132" idx="2"/>
          </p:cNvCxnSpPr>
          <p:nvPr/>
        </p:nvCxnSpPr>
        <p:spPr>
          <a:xfrm rot="10800000">
            <a:off x="2037997" y="3712743"/>
            <a:ext cx="9300" cy="7134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dot"/>
            <a:miter lim="8000"/>
            <a:headEnd type="none" w="sm" len="sm"/>
            <a:tailEnd type="triangle" w="med" len="med"/>
          </a:ln>
        </p:spPr>
      </p:cxnSp>
      <p:sp>
        <p:nvSpPr>
          <p:cNvPr id="137" name="Google Shape;137;p19"/>
          <p:cNvSpPr txBox="1"/>
          <p:nvPr/>
        </p:nvSpPr>
        <p:spPr>
          <a:xfrm>
            <a:off x="3986162" y="4422509"/>
            <a:ext cx="1855500" cy="3993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l="-890" b="-20270"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9"/>
          <p:cNvSpPr txBox="1"/>
          <p:nvPr/>
        </p:nvSpPr>
        <p:spPr>
          <a:xfrm>
            <a:off x="194053" y="1376425"/>
            <a:ext cx="13716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observation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9"/>
          <p:cNvSpPr txBox="1"/>
          <p:nvPr/>
        </p:nvSpPr>
        <p:spPr>
          <a:xfrm>
            <a:off x="194051" y="2269775"/>
            <a:ext cx="15765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“observation prior”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9"/>
          <p:cNvSpPr txBox="1"/>
          <p:nvPr/>
        </p:nvSpPr>
        <p:spPr>
          <a:xfrm>
            <a:off x="235851" y="3348125"/>
            <a:ext cx="13296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prior state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9"/>
          <p:cNvSpPr txBox="1"/>
          <p:nvPr/>
        </p:nvSpPr>
        <p:spPr>
          <a:xfrm>
            <a:off x="6765502" y="3296978"/>
            <a:ext cx="545100" cy="43860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9"/>
          <p:cNvSpPr txBox="1"/>
          <p:nvPr/>
        </p:nvSpPr>
        <p:spPr>
          <a:xfrm>
            <a:off x="7272850" y="3395975"/>
            <a:ext cx="18555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posterior state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2" name="Google Shape;142;p19"/>
          <p:cNvCxnSpPr/>
          <p:nvPr/>
        </p:nvCxnSpPr>
        <p:spPr>
          <a:xfrm rot="10800000">
            <a:off x="6938679" y="3783110"/>
            <a:ext cx="9450" cy="643275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dot"/>
            <a:miter lim="8000"/>
            <a:headEnd type="none" w="sm" len="sm"/>
            <a:tailEnd type="none" w="sm" len="sm"/>
          </a:ln>
        </p:spPr>
      </p:cxnSp>
      <p:cxnSp>
        <p:nvCxnSpPr>
          <p:cNvPr id="143" name="Google Shape;143;p19"/>
          <p:cNvCxnSpPr/>
          <p:nvPr/>
        </p:nvCxnSpPr>
        <p:spPr>
          <a:xfrm flipH="1">
            <a:off x="2047175" y="4417775"/>
            <a:ext cx="4883400" cy="87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dot"/>
            <a:miter lim="8000"/>
            <a:headEnd type="none" w="sm" len="sm"/>
            <a:tailEnd type="none" w="sm" len="sm"/>
          </a:ln>
        </p:spPr>
      </p:cxnSp>
      <p:cxnSp>
        <p:nvCxnSpPr>
          <p:cNvPr id="144" name="Google Shape;144;p19"/>
          <p:cNvCxnSpPr/>
          <p:nvPr/>
        </p:nvCxnSpPr>
        <p:spPr>
          <a:xfrm rot="10800000">
            <a:off x="1996127" y="2678887"/>
            <a:ext cx="0" cy="5895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sp>
        <p:nvSpPr>
          <p:cNvPr id="145" name="Google Shape;145;p19"/>
          <p:cNvSpPr txBox="1"/>
          <p:nvPr/>
        </p:nvSpPr>
        <p:spPr>
          <a:xfrm>
            <a:off x="1389955" y="2728059"/>
            <a:ext cx="645900" cy="465900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9"/>
          <p:cNvSpPr/>
          <p:nvPr/>
        </p:nvSpPr>
        <p:spPr>
          <a:xfrm>
            <a:off x="3864689" y="2205089"/>
            <a:ext cx="1090800" cy="715800"/>
          </a:xfrm>
          <a:prstGeom prst="rect">
            <a:avLst/>
          </a:prstGeom>
          <a:solidFill>
            <a:srgbClr val="FFAB40">
              <a:alpha val="55449"/>
            </a:srgbClr>
          </a:solidFill>
          <a:ln w="9525" cap="flat" cmpd="sng">
            <a:solidFill>
              <a:srgbClr val="B45F0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Assimilator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9"/>
          <p:cNvSpPr txBox="1"/>
          <p:nvPr/>
        </p:nvSpPr>
        <p:spPr>
          <a:xfrm>
            <a:off x="3025704" y="1295624"/>
            <a:ext cx="542250" cy="438525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9"/>
          <p:cNvSpPr txBox="1"/>
          <p:nvPr/>
        </p:nvSpPr>
        <p:spPr>
          <a:xfrm>
            <a:off x="3025704" y="2212457"/>
            <a:ext cx="545625" cy="445275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9"/>
          <p:cNvSpPr txBox="1"/>
          <p:nvPr/>
        </p:nvSpPr>
        <p:spPr>
          <a:xfrm>
            <a:off x="3019346" y="3260343"/>
            <a:ext cx="539550" cy="445275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0" name="Google Shape;150;p19"/>
          <p:cNvCxnSpPr/>
          <p:nvPr/>
        </p:nvCxnSpPr>
        <p:spPr>
          <a:xfrm rot="10800000" flipH="1">
            <a:off x="2283691" y="3482975"/>
            <a:ext cx="780900" cy="153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cxnSp>
        <p:nvCxnSpPr>
          <p:cNvPr id="151" name="Google Shape;151;p19"/>
          <p:cNvCxnSpPr/>
          <p:nvPr/>
        </p:nvCxnSpPr>
        <p:spPr>
          <a:xfrm rot="10800000" flipH="1">
            <a:off x="2283658" y="2485573"/>
            <a:ext cx="780900" cy="117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cxnSp>
        <p:nvCxnSpPr>
          <p:cNvPr id="152" name="Google Shape;152;p19"/>
          <p:cNvCxnSpPr/>
          <p:nvPr/>
        </p:nvCxnSpPr>
        <p:spPr>
          <a:xfrm rot="10800000" flipH="1">
            <a:off x="2283559" y="1545825"/>
            <a:ext cx="780900" cy="11700"/>
          </a:xfrm>
          <a:prstGeom prst="straightConnector1">
            <a:avLst/>
          </a:prstGeom>
          <a:noFill/>
          <a:ln w="35725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sp>
        <p:nvSpPr>
          <p:cNvPr id="153" name="Google Shape;153;p19"/>
          <p:cNvSpPr/>
          <p:nvPr/>
        </p:nvSpPr>
        <p:spPr>
          <a:xfrm rot="-5400000">
            <a:off x="1472108" y="2360839"/>
            <a:ext cx="2192400" cy="318000"/>
          </a:xfrm>
          <a:prstGeom prst="rect">
            <a:avLst/>
          </a:prstGeom>
          <a:solidFill>
            <a:srgbClr val="FFAB40">
              <a:alpha val="55449"/>
            </a:srgbClr>
          </a:solidFill>
          <a:ln w="9525" cap="flat" cmpd="sng">
            <a:solidFill>
              <a:srgbClr val="B45F0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misc. transform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9"/>
          <p:cNvSpPr/>
          <p:nvPr/>
        </p:nvSpPr>
        <p:spPr>
          <a:xfrm>
            <a:off x="5484726" y="3273701"/>
            <a:ext cx="865200" cy="399300"/>
          </a:xfrm>
          <a:prstGeom prst="rect">
            <a:avLst/>
          </a:prstGeom>
          <a:solidFill>
            <a:srgbClr val="FFAB40">
              <a:alpha val="55449"/>
            </a:srgbClr>
          </a:solidFill>
          <a:ln w="9525" cap="flat" cmpd="sng">
            <a:solidFill>
              <a:srgbClr val="B45F0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Updator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9"/>
          <p:cNvSpPr txBox="1"/>
          <p:nvPr/>
        </p:nvSpPr>
        <p:spPr>
          <a:xfrm>
            <a:off x="412475" y="810600"/>
            <a:ext cx="3869100" cy="438600"/>
          </a:xfrm>
          <a:prstGeom prst="rect">
            <a:avLst/>
          </a:prstGeom>
          <a:solidFill>
            <a:srgbClr val="FFC000">
              <a:alpha val="32940"/>
            </a:srgbClr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Misc. transform </a:t>
            </a:r>
            <a:r>
              <a:rPr lang="en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of prior state/obs</a:t>
            </a:r>
            <a:endParaRPr sz="9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such as scale decomposition, </a:t>
            </a:r>
            <a:r>
              <a:rPr lang="en" sz="1200">
                <a:solidFill>
                  <a:srgbClr val="FF0000"/>
                </a:solidFill>
              </a:rPr>
              <a:t>anamorphosis…</a:t>
            </a:r>
            <a:endParaRPr sz="900"/>
          </a:p>
        </p:txBody>
      </p:sp>
      <p:sp>
        <p:nvSpPr>
          <p:cNvPr id="156" name="Google Shape;156;p19"/>
          <p:cNvSpPr txBox="1"/>
          <p:nvPr/>
        </p:nvSpPr>
        <p:spPr>
          <a:xfrm>
            <a:off x="6507600" y="810600"/>
            <a:ext cx="2176800" cy="808200"/>
          </a:xfrm>
          <a:prstGeom prst="rect">
            <a:avLst/>
          </a:prstGeom>
          <a:solidFill>
            <a:srgbClr val="FFC000">
              <a:alpha val="32940"/>
            </a:srgbClr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Assimilator:</a:t>
            </a:r>
            <a:endParaRPr sz="1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EnKF (different variants)</a:t>
            </a:r>
            <a:endParaRPr sz="9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other non-Gaussian filters (such as QCEF)</a:t>
            </a:r>
            <a:endParaRPr sz="900"/>
          </a:p>
        </p:txBody>
      </p:sp>
      <p:sp>
        <p:nvSpPr>
          <p:cNvPr id="157" name="Google Shape;157;p19"/>
          <p:cNvSpPr txBox="1"/>
          <p:nvPr/>
        </p:nvSpPr>
        <p:spPr>
          <a:xfrm>
            <a:off x="6546900" y="2571750"/>
            <a:ext cx="2098200" cy="623400"/>
          </a:xfrm>
          <a:prstGeom prst="rect">
            <a:avLst/>
          </a:prstGeom>
          <a:solidFill>
            <a:srgbClr val="FFC000">
              <a:alpha val="32940"/>
            </a:srgbClr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Updator</a:t>
            </a:r>
            <a:r>
              <a:rPr lang="en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9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Inverse transform</a:t>
            </a:r>
            <a:endParaRPr sz="9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or other enhancement</a:t>
            </a:r>
            <a:endParaRPr sz="900"/>
          </a:p>
        </p:txBody>
      </p:sp>
      <p:sp>
        <p:nvSpPr>
          <p:cNvPr id="158" name="Google Shape;158;p19"/>
          <p:cNvSpPr/>
          <p:nvPr/>
        </p:nvSpPr>
        <p:spPr>
          <a:xfrm>
            <a:off x="529261" y="3632836"/>
            <a:ext cx="1371600" cy="350400"/>
          </a:xfrm>
          <a:prstGeom prst="flowChartTerminator">
            <a:avLst/>
          </a:prstGeom>
          <a:solidFill>
            <a:srgbClr val="FFAB40">
              <a:alpha val="55449"/>
            </a:srgbClr>
          </a:solidFill>
          <a:ln w="9525" cap="flat" cmpd="sng">
            <a:solidFill>
              <a:srgbClr val="B45F0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Perturbation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9"/>
          <p:cNvSpPr/>
          <p:nvPr/>
        </p:nvSpPr>
        <p:spPr>
          <a:xfrm>
            <a:off x="4835547" y="2075783"/>
            <a:ext cx="1197882" cy="284688"/>
          </a:xfrm>
          <a:prstGeom prst="flowChartTerminator">
            <a:avLst/>
          </a:prstGeom>
          <a:solidFill>
            <a:srgbClr val="FFAB40">
              <a:alpha val="55449"/>
            </a:srgbClr>
          </a:solidFill>
          <a:ln w="9525" cap="flat" cmpd="sng">
            <a:solidFill>
              <a:srgbClr val="B45F0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Localization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9"/>
          <p:cNvSpPr/>
          <p:nvPr/>
        </p:nvSpPr>
        <p:spPr>
          <a:xfrm>
            <a:off x="4860946" y="2364261"/>
            <a:ext cx="865188" cy="284688"/>
          </a:xfrm>
          <a:prstGeom prst="flowChartTerminator">
            <a:avLst/>
          </a:prstGeom>
          <a:solidFill>
            <a:srgbClr val="FFAB40">
              <a:alpha val="55449"/>
            </a:srgbClr>
          </a:solidFill>
          <a:ln w="9525" cap="flat" cmpd="sng">
            <a:solidFill>
              <a:srgbClr val="B45F0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Inflation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9"/>
          <p:cNvSpPr/>
          <p:nvPr/>
        </p:nvSpPr>
        <p:spPr>
          <a:xfrm>
            <a:off x="4864775" y="2638450"/>
            <a:ext cx="1197882" cy="284688"/>
          </a:xfrm>
          <a:prstGeom prst="flowChartTerminator">
            <a:avLst/>
          </a:prstGeom>
          <a:solidFill>
            <a:srgbClr val="FFAB40">
              <a:alpha val="55449"/>
            </a:srgbClr>
          </a:solidFill>
          <a:ln w="9525" cap="flat" cmpd="sng">
            <a:solidFill>
              <a:srgbClr val="B45F0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Covariance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19" title="nersc_new_logo_jubileum.png"/>
          <p:cNvPicPr preferRelativeResize="0"/>
          <p:nvPr/>
        </p:nvPicPr>
        <p:blipFill rotWithShape="1">
          <a:blip r:embed="rId13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9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 4/24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0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Parallelization</a:t>
            </a:r>
            <a:endParaRPr sz="1100"/>
          </a:p>
        </p:txBody>
      </p:sp>
      <p:pic>
        <p:nvPicPr>
          <p:cNvPr id="169" name="Google Shape;16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0750" y="740825"/>
            <a:ext cx="7269126" cy="4315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0" title="nersc_new_logo_jubileum.png"/>
          <p:cNvPicPr preferRelativeResize="0"/>
          <p:nvPr/>
        </p:nvPicPr>
        <p:blipFill rotWithShape="1">
          <a:blip r:embed="rId4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0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 5/24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Parallelization</a:t>
            </a:r>
            <a:endParaRPr sz="1100"/>
          </a:p>
        </p:txBody>
      </p:sp>
      <p:pic>
        <p:nvPicPr>
          <p:cNvPr id="177" name="Google Shape;17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628650"/>
            <a:ext cx="8391025" cy="424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1" title="nersc_new_logo_jubileum.png"/>
          <p:cNvPicPr preferRelativeResize="0"/>
          <p:nvPr/>
        </p:nvPicPr>
        <p:blipFill rotWithShape="1">
          <a:blip r:embed="rId4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1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 6/24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2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Outline</a:t>
            </a:r>
            <a:endParaRPr sz="1100"/>
          </a:p>
        </p:txBody>
      </p:sp>
      <p:pic>
        <p:nvPicPr>
          <p:cNvPr id="185" name="Google Shape;185;p22" title="nersc_new_logo_jubileum.png"/>
          <p:cNvPicPr preferRelativeResize="0"/>
          <p:nvPr/>
        </p:nvPicPr>
        <p:blipFill rotWithShape="1">
          <a:blip r:embed="rId3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2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 7/24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187" name="Google Shape;187;p22"/>
          <p:cNvSpPr txBox="1"/>
          <p:nvPr/>
        </p:nvSpPr>
        <p:spPr>
          <a:xfrm>
            <a:off x="1001475" y="1677300"/>
            <a:ext cx="76485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</a:pPr>
            <a:r>
              <a:rPr lang="en" sz="1800" b="1">
                <a:solidFill>
                  <a:schemeClr val="lt2"/>
                </a:solidFill>
              </a:rPr>
              <a:t>Part 1</a:t>
            </a:r>
            <a:r>
              <a:rPr lang="en" sz="1800">
                <a:solidFill>
                  <a:schemeClr val="lt2"/>
                </a:solidFill>
              </a:rPr>
              <a:t>: How I built NEDAS, some development history</a:t>
            </a:r>
            <a:endParaRPr sz="1800">
              <a:solidFill>
                <a:schemeClr val="lt2"/>
              </a:solidFill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 b="1">
                <a:solidFill>
                  <a:schemeClr val="dk1"/>
                </a:solidFill>
              </a:rPr>
              <a:t>Part 2</a:t>
            </a:r>
            <a:r>
              <a:rPr lang="en" sz="1800">
                <a:solidFill>
                  <a:schemeClr val="dk1"/>
                </a:solidFill>
              </a:rPr>
              <a:t>: Using the software, some examples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</a:pPr>
            <a:r>
              <a:rPr lang="en" sz="1800" b="1">
                <a:solidFill>
                  <a:schemeClr val="lt2"/>
                </a:solidFill>
              </a:rPr>
              <a:t>Part 3</a:t>
            </a:r>
            <a:r>
              <a:rPr lang="en" sz="1800">
                <a:solidFill>
                  <a:schemeClr val="lt2"/>
                </a:solidFill>
              </a:rPr>
              <a:t>: Why I built it, motivation and future works</a:t>
            </a:r>
            <a:endParaRPr sz="1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3"/>
          <p:cNvSpPr txBox="1"/>
          <p:nvPr/>
        </p:nvSpPr>
        <p:spPr>
          <a:xfrm>
            <a:off x="1" y="1495"/>
            <a:ext cx="9144000" cy="55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270000" tIns="54000" rIns="135000" bIns="810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b="1">
                <a:solidFill>
                  <a:srgbClr val="0070C0"/>
                </a:solidFill>
              </a:rPr>
              <a:t>Vort2d model step-by-step tutorial</a:t>
            </a:r>
            <a:endParaRPr sz="1100"/>
          </a:p>
        </p:txBody>
      </p:sp>
      <p:pic>
        <p:nvPicPr>
          <p:cNvPr id="193" name="Google Shape;193;p23" title="nersc_new_logo_jubileum.png"/>
          <p:cNvPicPr preferRelativeResize="0"/>
          <p:nvPr/>
        </p:nvPicPr>
        <p:blipFill rotWithShape="1">
          <a:blip r:embed="rId3">
            <a:alphaModFix/>
          </a:blip>
          <a:srcRect t="-4002" r="-8743" b="-5336"/>
          <a:stretch/>
        </p:blipFill>
        <p:spPr>
          <a:xfrm>
            <a:off x="8603350" y="1500"/>
            <a:ext cx="540648" cy="72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3"/>
          <p:cNvSpPr txBox="1"/>
          <p:nvPr/>
        </p:nvSpPr>
        <p:spPr>
          <a:xfrm>
            <a:off x="285750" y="729125"/>
            <a:ext cx="373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github.com/myying/NEDAS_tutorials</a:t>
            </a:r>
            <a:r>
              <a:rPr lang="en"/>
              <a:t> </a:t>
            </a:r>
            <a:endParaRPr/>
          </a:p>
        </p:txBody>
      </p:sp>
      <p:pic>
        <p:nvPicPr>
          <p:cNvPr id="195" name="Google Shape;195;p23"/>
          <p:cNvPicPr preferRelativeResize="0"/>
          <p:nvPr/>
        </p:nvPicPr>
        <p:blipFill rotWithShape="1">
          <a:blip r:embed="rId5">
            <a:alphaModFix/>
          </a:blip>
          <a:srcRect l="34997" b="49411"/>
          <a:stretch/>
        </p:blipFill>
        <p:spPr>
          <a:xfrm>
            <a:off x="886325" y="1254038"/>
            <a:ext cx="4323299" cy="1845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3"/>
          <p:cNvPicPr preferRelativeResize="0"/>
          <p:nvPr/>
        </p:nvPicPr>
        <p:blipFill rotWithShape="1">
          <a:blip r:embed="rId6">
            <a:alphaModFix/>
          </a:blip>
          <a:srcRect l="37111"/>
          <a:stretch/>
        </p:blipFill>
        <p:spPr>
          <a:xfrm>
            <a:off x="6072200" y="765856"/>
            <a:ext cx="2739151" cy="215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3" title="assimGlobal_diag_animation.gif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5750" y="3224212"/>
            <a:ext cx="8696066" cy="173921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3"/>
          <p:cNvSpPr txBox="1"/>
          <p:nvPr/>
        </p:nvSpPr>
        <p:spPr>
          <a:xfrm>
            <a:off x="8347800" y="4710850"/>
            <a:ext cx="796200" cy="2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 8/24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fa80f2c8-b5cb-477e-9006-26fee960afe9}" enabled="1" method="Privileged" siteId="{70a6eba4-9671-45d2-b83e-432e06502242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833</Words>
  <Application>Microsoft Macintosh PowerPoint</Application>
  <PresentationFormat>On-screen Show (16:9)</PresentationFormat>
  <Paragraphs>233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Noto Sans Symbols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Patrick N. Raanes</cp:lastModifiedBy>
  <cp:revision>2</cp:revision>
  <dcterms:modified xsi:type="dcterms:W3CDTF">2026-06-17T08:06:58Z</dcterms:modified>
</cp:coreProperties>
</file>